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8" r:id="rId4"/>
    <p:sldId id="259" r:id="rId5"/>
    <p:sldId id="262" r:id="rId6"/>
    <p:sldId id="264" r:id="rId7"/>
    <p:sldId id="265" r:id="rId8"/>
    <p:sldId id="266" r:id="rId9"/>
    <p:sldId id="267" r:id="rId10"/>
    <p:sldId id="268" r:id="rId11"/>
    <p:sldId id="269"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04" y="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rsimran Kaur" userId="37df2484457eaea2" providerId="LiveId" clId="{F7EEFF5C-F45A-4106-8530-33D7AE5E2B96}"/>
    <pc:docChg chg="modSld">
      <pc:chgData name="Gursimran Kaur" userId="37df2484457eaea2" providerId="LiveId" clId="{F7EEFF5C-F45A-4106-8530-33D7AE5E2B96}" dt="2024-03-19T21:57:58.817" v="5" actId="20577"/>
      <pc:docMkLst>
        <pc:docMk/>
      </pc:docMkLst>
      <pc:sldChg chg="modSp mod">
        <pc:chgData name="Gursimran Kaur" userId="37df2484457eaea2" providerId="LiveId" clId="{F7EEFF5C-F45A-4106-8530-33D7AE5E2B96}" dt="2024-03-19T21:57:58.817" v="5" actId="20577"/>
        <pc:sldMkLst>
          <pc:docMk/>
          <pc:sldMk cId="1021468916" sldId="262"/>
        </pc:sldMkLst>
        <pc:spChg chg="mod">
          <ac:chgData name="Gursimran Kaur" userId="37df2484457eaea2" providerId="LiveId" clId="{F7EEFF5C-F45A-4106-8530-33D7AE5E2B96}" dt="2024-03-19T21:57:58.817" v="5" actId="20577"/>
          <ac:spMkLst>
            <pc:docMk/>
            <pc:sldMk cId="1021468916" sldId="262"/>
            <ac:spMk id="4" creationId="{C8D0789D-2E5B-EA44-B1DA-A698D4B7C19C}"/>
          </ac:spMkLst>
        </pc:spChg>
      </pc:sldChg>
    </pc:docChg>
  </pc:docChgLst>
</pc:chgInfo>
</file>

<file path=ppt/media/image1.png>
</file>

<file path=ppt/media/image10.png>
</file>

<file path=ppt/media/image11.jp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A6C647AD-3BE2-45FB-AF32-02D0E6B3443B}" type="datetimeFigureOut">
              <a:rPr lang="en-IN" smtClean="0"/>
              <a:t>20-03-2024</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26598285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C647AD-3BE2-45FB-AF32-02D0E6B3443B}"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2589009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6C647AD-3BE2-45FB-AF32-02D0E6B3443B}" type="datetimeFigureOut">
              <a:rPr lang="en-IN" smtClean="0"/>
              <a:t>20-03-2024</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3015022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A6C647AD-3BE2-45FB-AF32-02D0E6B3443B}" type="datetimeFigureOut">
              <a:rPr lang="en-IN" smtClean="0"/>
              <a:t>20-03-2024</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E3304B66-91F3-46A6-98AA-83DDFDFBC7C7}"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6554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A6C647AD-3BE2-45FB-AF32-02D0E6B3443B}" type="datetimeFigureOut">
              <a:rPr lang="en-IN" smtClean="0"/>
              <a:t>20-03-2024</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7772852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6C647AD-3BE2-45FB-AF32-02D0E6B3443B}" type="datetimeFigureOut">
              <a:rPr lang="en-IN" smtClean="0"/>
              <a:t>20-03-2024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9068343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6C647AD-3BE2-45FB-AF32-02D0E6B3443B}" type="datetimeFigureOut">
              <a:rPr lang="en-IN" smtClean="0"/>
              <a:t>20-03-2024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34234346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C647AD-3BE2-45FB-AF32-02D0E6B3443B}"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13905734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A6C647AD-3BE2-45FB-AF32-02D0E6B3443B}" type="datetimeFigureOut">
              <a:rPr lang="en-IN" smtClean="0"/>
              <a:t>20-03-2024</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1729863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6C647AD-3BE2-45FB-AF32-02D0E6B3443B}" type="datetimeFigureOut">
              <a:rPr lang="en-IN" smtClean="0"/>
              <a:t>20-03-2024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2927614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A6C647AD-3BE2-45FB-AF32-02D0E6B3443B}" type="datetimeFigureOut">
              <a:rPr lang="en-IN" smtClean="0"/>
              <a:t>20-03-2024</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1870856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6C647AD-3BE2-45FB-AF32-02D0E6B3443B}"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845413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6C647AD-3BE2-45FB-AF32-02D0E6B3443B}" type="datetimeFigureOut">
              <a:rPr lang="en-IN" smtClean="0"/>
              <a:t>20-03-2024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501513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6C647AD-3BE2-45FB-AF32-02D0E6B3443B}" type="datetimeFigureOut">
              <a:rPr lang="en-IN" smtClean="0"/>
              <a:t>20-03-2024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3110691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C647AD-3BE2-45FB-AF32-02D0E6B3443B}" type="datetimeFigureOut">
              <a:rPr lang="en-IN" smtClean="0"/>
              <a:t>20-03-2024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1213738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C647AD-3BE2-45FB-AF32-02D0E6B3443B}"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3612749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C647AD-3BE2-45FB-AF32-02D0E6B3443B}" type="datetimeFigureOut">
              <a:rPr lang="en-IN" smtClean="0"/>
              <a:t>20-03-2024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304B66-91F3-46A6-98AA-83DDFDFBC7C7}" type="slidenum">
              <a:rPr lang="en-IN" smtClean="0"/>
              <a:t>‹#›</a:t>
            </a:fld>
            <a:endParaRPr lang="en-IN"/>
          </a:p>
        </p:txBody>
      </p:sp>
    </p:spTree>
    <p:extLst>
      <p:ext uri="{BB962C8B-B14F-4D97-AF65-F5344CB8AC3E}">
        <p14:creationId xmlns:p14="http://schemas.microsoft.com/office/powerpoint/2010/main" val="1888178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6C647AD-3BE2-45FB-AF32-02D0E6B3443B}" type="datetimeFigureOut">
              <a:rPr lang="en-IN" smtClean="0"/>
              <a:t>20-03-2024</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3304B66-91F3-46A6-98AA-83DDFDFBC7C7}" type="slidenum">
              <a:rPr lang="en-IN" smtClean="0"/>
              <a:t>‹#›</a:t>
            </a:fld>
            <a:endParaRPr lang="en-IN"/>
          </a:p>
        </p:txBody>
      </p:sp>
    </p:spTree>
    <p:extLst>
      <p:ext uri="{BB962C8B-B14F-4D97-AF65-F5344CB8AC3E}">
        <p14:creationId xmlns:p14="http://schemas.microsoft.com/office/powerpoint/2010/main" val="4141448074"/>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onfbrianza.blogspot.com/2017/02/le-commerce-e-lodr.html"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flickr.com/photos/155237687@N06/37116503722" TargetMode="External"/><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hyperlink" Target="https://www.pngall.com/retail-business-png/" TargetMode="Externa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hyperlink" Target="https://en.wikipedia.org/wiki/Style_sheet_language" TargetMode="External"/><Relationship Id="rId13" Type="http://schemas.openxmlformats.org/officeDocument/2006/relationships/hyperlink" Target="https://en.wikipedia.org/wiki/MathML" TargetMode="External"/><Relationship Id="rId18" Type="http://schemas.openxmlformats.org/officeDocument/2006/relationships/hyperlink" Target="https://en.wikipedia.org/wiki/Page_layout" TargetMode="External"/><Relationship Id="rId3" Type="http://schemas.openxmlformats.org/officeDocument/2006/relationships/hyperlink" Target="https://en.wikipedia.org/wiki/Web_browser" TargetMode="External"/><Relationship Id="rId21" Type="http://schemas.openxmlformats.org/officeDocument/2006/relationships/hyperlink" Target="https://en.wikipedia.org/wiki/CSS#cite_note-3" TargetMode="External"/><Relationship Id="rId7" Type="http://schemas.openxmlformats.org/officeDocument/2006/relationships/hyperlink" Target="https://en.wikipedia.org/wiki/JavaScript" TargetMode="External"/><Relationship Id="rId12" Type="http://schemas.openxmlformats.org/officeDocument/2006/relationships/hyperlink" Target="https://en.wikipedia.org/wiki/SVG" TargetMode="External"/><Relationship Id="rId17" Type="http://schemas.openxmlformats.org/officeDocument/2006/relationships/hyperlink" Target="https://en.wikipedia.org/wiki/Separation_of_content_and_presentation" TargetMode="External"/><Relationship Id="rId2" Type="http://schemas.openxmlformats.org/officeDocument/2006/relationships/hyperlink" Target="https://en.wikipedia.org/wiki/Markup_language" TargetMode="External"/><Relationship Id="rId16" Type="http://schemas.openxmlformats.org/officeDocument/2006/relationships/hyperlink" Target="https://en.wikipedia.org/wiki/World_Wide_Web" TargetMode="External"/><Relationship Id="rId20" Type="http://schemas.openxmlformats.org/officeDocument/2006/relationships/hyperlink" Target="https://en.wikipedia.org/wiki/Typeface" TargetMode="External"/><Relationship Id="rId1" Type="http://schemas.openxmlformats.org/officeDocument/2006/relationships/slideLayout" Target="../slideLayouts/slideLayout7.xml"/><Relationship Id="rId6" Type="http://schemas.openxmlformats.org/officeDocument/2006/relationships/hyperlink" Target="https://en.wikipedia.org/wiki/Scripting_language" TargetMode="External"/><Relationship Id="rId11" Type="http://schemas.openxmlformats.org/officeDocument/2006/relationships/hyperlink" Target="https://en.wikipedia.org/wiki/XML" TargetMode="External"/><Relationship Id="rId5" Type="http://schemas.openxmlformats.org/officeDocument/2006/relationships/hyperlink" Target="https://en.wikipedia.org/wiki/CSS" TargetMode="External"/><Relationship Id="rId15" Type="http://schemas.openxmlformats.org/officeDocument/2006/relationships/hyperlink" Target="https://en.wikipedia.org/wiki/CSS#cite_note-1" TargetMode="External"/><Relationship Id="rId23" Type="http://schemas.openxmlformats.org/officeDocument/2006/relationships/hyperlink" Target="https://en.wikipedia.org/wiki/Web_page" TargetMode="External"/><Relationship Id="rId10" Type="http://schemas.openxmlformats.org/officeDocument/2006/relationships/hyperlink" Target="https://en.wikipedia.org/wiki/HTML" TargetMode="External"/><Relationship Id="rId19" Type="http://schemas.openxmlformats.org/officeDocument/2006/relationships/hyperlink" Target="https://en.wikipedia.org/wiki/Color" TargetMode="External"/><Relationship Id="rId4" Type="http://schemas.openxmlformats.org/officeDocument/2006/relationships/hyperlink" Target="https://en.wikipedia.org/wiki/Web_content" TargetMode="External"/><Relationship Id="rId9" Type="http://schemas.openxmlformats.org/officeDocument/2006/relationships/hyperlink" Target="https://en.wikipedia.org/wiki/Presentation_semantics" TargetMode="External"/><Relationship Id="rId14" Type="http://schemas.openxmlformats.org/officeDocument/2006/relationships/hyperlink" Target="https://en.wikipedia.org/wiki/XHTML" TargetMode="External"/><Relationship Id="rId22" Type="http://schemas.openxmlformats.org/officeDocument/2006/relationships/hyperlink" Target="https://en.wikipedia.org/wiki/Accessibility"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HTML" TargetMode="External"/><Relationship Id="rId13" Type="http://schemas.openxmlformats.org/officeDocument/2006/relationships/hyperlink" Target="https://en.wikipedia.org/wiki/Button_(computing)#HTML" TargetMode="External"/><Relationship Id="rId3" Type="http://schemas.openxmlformats.org/officeDocument/2006/relationships/hyperlink" Target="https://developer.mozilla.org/en-US/docs/Learn/CSS" TargetMode="External"/><Relationship Id="rId7" Type="http://schemas.openxmlformats.org/officeDocument/2006/relationships/hyperlink" Target="https://en.wikipedia.org/wiki/Front-end_web_development" TargetMode="External"/><Relationship Id="rId12" Type="http://schemas.openxmlformats.org/officeDocument/2006/relationships/hyperlink" Target="https://en.wikipedia.org/wiki/Form_(HTML)" TargetMode="External"/><Relationship Id="rId2" Type="http://schemas.openxmlformats.org/officeDocument/2006/relationships/hyperlink" Target="https://developer.mozilla.org/en-US/docs/Learn/HTML" TargetMode="External"/><Relationship Id="rId1" Type="http://schemas.openxmlformats.org/officeDocument/2006/relationships/slideLayout" Target="../slideLayouts/slideLayout7.xml"/><Relationship Id="rId6" Type="http://schemas.openxmlformats.org/officeDocument/2006/relationships/hyperlink" Target="https://en.wikipedia.org/wiki/Responsive_web_design#Mobile_first,_unobtrusive_JavaScript,_and_progressive_enhancement" TargetMode="External"/><Relationship Id="rId11" Type="http://schemas.openxmlformats.org/officeDocument/2006/relationships/hyperlink" Target="https://en.wikipedia.org/wiki/Web_design#Typography" TargetMode="External"/><Relationship Id="rId5" Type="http://schemas.openxmlformats.org/officeDocument/2006/relationships/hyperlink" Target="https://en.wikipedia.org/wiki/CSS_framework" TargetMode="External"/><Relationship Id="rId10" Type="http://schemas.openxmlformats.org/officeDocument/2006/relationships/hyperlink" Target="https://en.wikipedia.org/wiki/JavaScript" TargetMode="External"/><Relationship Id="rId4" Type="http://schemas.openxmlformats.org/officeDocument/2006/relationships/hyperlink" Target="https://en.wikipedia.org/wiki/Free_and_open-source" TargetMode="External"/><Relationship Id="rId9" Type="http://schemas.openxmlformats.org/officeDocument/2006/relationships/hyperlink" Target="https://en.wikipedia.org/wiki/CSS" TargetMode="External"/><Relationship Id="rId14" Type="http://schemas.openxmlformats.org/officeDocument/2006/relationships/hyperlink" Target="https://en.wikipedia.org/wiki/Web_navigation#Local_website_navigatio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EDE8F-BF0E-B839-B6CE-6E0C5FF32F1F}"/>
              </a:ext>
            </a:extLst>
          </p:cNvPr>
          <p:cNvSpPr>
            <a:spLocks noGrp="1"/>
          </p:cNvSpPr>
          <p:nvPr>
            <p:ph type="ctrTitle"/>
          </p:nvPr>
        </p:nvSpPr>
        <p:spPr>
          <a:xfrm>
            <a:off x="0" y="1"/>
            <a:ext cx="10820400" cy="2570480"/>
          </a:xfrm>
        </p:spPr>
        <p:txBody>
          <a:bodyPr>
            <a:normAutofit/>
          </a:bodyPr>
          <a:lstStyle/>
          <a:p>
            <a:r>
              <a:rPr lang="en-IN" sz="3600" dirty="0">
                <a:latin typeface="Aptos Narrow" panose="020B0004020202020204" pitchFamily="34" charset="0"/>
                <a:cs typeface="Arial" panose="020B0604020202020204" pitchFamily="34" charset="0"/>
              </a:rPr>
              <a:t>E-Commerce website</a:t>
            </a:r>
            <a:br>
              <a:rPr lang="en-IN" sz="3600" dirty="0">
                <a:latin typeface="Aptos Narrow" panose="020B0004020202020204" pitchFamily="34" charset="0"/>
                <a:cs typeface="Arial" panose="020B0604020202020204" pitchFamily="34" charset="0"/>
              </a:rPr>
            </a:br>
            <a:br>
              <a:rPr lang="en-IN" sz="3600" dirty="0">
                <a:latin typeface="Aptos Narrow" panose="020B0004020202020204" pitchFamily="34" charset="0"/>
                <a:cs typeface="Arial" panose="020B0604020202020204" pitchFamily="34" charset="0"/>
              </a:rPr>
            </a:br>
            <a:r>
              <a:rPr lang="en-US" sz="3600" dirty="0">
                <a:latin typeface="Aptos Narrow" panose="020B0004020202020204" pitchFamily="34" charset="0"/>
                <a:cs typeface="Arial" panose="020B0604020202020204" pitchFamily="34" charset="0"/>
              </a:rPr>
              <a:t>where convenience meets choice, </a:t>
            </a:r>
            <a:br>
              <a:rPr lang="en-US" sz="3600" dirty="0">
                <a:latin typeface="Aptos Narrow" panose="020B0004020202020204" pitchFamily="34" charset="0"/>
                <a:cs typeface="Arial" panose="020B0604020202020204" pitchFamily="34" charset="0"/>
              </a:rPr>
            </a:br>
            <a:r>
              <a:rPr lang="en-US" sz="3600" dirty="0">
                <a:latin typeface="Aptos Narrow" panose="020B0004020202020204" pitchFamily="34" charset="0"/>
                <a:cs typeface="Arial" panose="020B0604020202020204" pitchFamily="34" charset="0"/>
              </a:rPr>
              <a:t>and shopping becomes an experience</a:t>
            </a:r>
            <a:br>
              <a:rPr lang="en-IN" sz="3600" dirty="0">
                <a:latin typeface="Arial" panose="020B0604020202020204" pitchFamily="34" charset="0"/>
                <a:cs typeface="Arial" panose="020B0604020202020204" pitchFamily="34" charset="0"/>
              </a:rPr>
            </a:br>
            <a:endParaRPr lang="en-IN" sz="3600"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21DF59C4-813F-3C7D-8E66-5EF2047CAA7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371600" y="2570480"/>
            <a:ext cx="9276080" cy="4287519"/>
          </a:xfrm>
          <a:prstGeom prst="rect">
            <a:avLst/>
          </a:prstGeom>
        </p:spPr>
      </p:pic>
    </p:spTree>
    <p:extLst>
      <p:ext uri="{BB962C8B-B14F-4D97-AF65-F5344CB8AC3E}">
        <p14:creationId xmlns:p14="http://schemas.microsoft.com/office/powerpoint/2010/main" val="13723909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822E74-6735-F501-C7C9-ADB3D97C1F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7520" y="792480"/>
            <a:ext cx="11247120" cy="6065520"/>
          </a:xfrm>
          <a:prstGeom prst="rect">
            <a:avLst/>
          </a:prstGeom>
        </p:spPr>
      </p:pic>
    </p:spTree>
    <p:extLst>
      <p:ext uri="{BB962C8B-B14F-4D97-AF65-F5344CB8AC3E}">
        <p14:creationId xmlns:p14="http://schemas.microsoft.com/office/powerpoint/2010/main" val="2453652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0B2483-C5AD-BBF5-2BEC-82C0430940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920" y="663574"/>
            <a:ext cx="10922000" cy="6194425"/>
          </a:xfrm>
          <a:prstGeom prst="rect">
            <a:avLst/>
          </a:prstGeom>
        </p:spPr>
      </p:pic>
    </p:spTree>
    <p:extLst>
      <p:ext uri="{BB962C8B-B14F-4D97-AF65-F5344CB8AC3E}">
        <p14:creationId xmlns:p14="http://schemas.microsoft.com/office/powerpoint/2010/main" val="2956315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146041-089D-A1D7-A43B-C6277179C8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84510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A78606-0AA6-AFE7-2ADA-71E383BD4054}"/>
              </a:ext>
            </a:extLst>
          </p:cNvPr>
          <p:cNvSpPr txBox="1"/>
          <p:nvPr/>
        </p:nvSpPr>
        <p:spPr>
          <a:xfrm>
            <a:off x="-1" y="0"/>
            <a:ext cx="12192001" cy="2985433"/>
          </a:xfrm>
          <a:prstGeom prst="rect">
            <a:avLst/>
          </a:prstGeom>
          <a:noFill/>
        </p:spPr>
        <p:txBody>
          <a:bodyPr wrap="square" rtlCol="0">
            <a:spAutoFit/>
          </a:bodyPr>
          <a:lstStyle/>
          <a:p>
            <a:r>
              <a:rPr lang="en-US" sz="4400" b="1" dirty="0">
                <a:latin typeface="Aptos Narrow" panose="020B0004020202020204" pitchFamily="34" charset="0"/>
              </a:rPr>
              <a:t>Brief Overview:</a:t>
            </a:r>
          </a:p>
          <a:p>
            <a:r>
              <a:rPr lang="en-US" sz="2400" b="1" i="0" dirty="0">
                <a:solidFill>
                  <a:srgbClr val="E3E3E3"/>
                </a:solidFill>
                <a:effectLst/>
                <a:latin typeface="Aptos Narrow" panose="020B0004020202020204" pitchFamily="34" charset="0"/>
              </a:rPr>
              <a:t>This project is an e-commerce website built with HTML, CSS, and JavaScript. </a:t>
            </a:r>
            <a:r>
              <a:rPr lang="en-US" sz="2400" b="1" dirty="0">
                <a:solidFill>
                  <a:srgbClr val="E3E3E3"/>
                </a:solidFill>
                <a:latin typeface="Aptos Narrow" panose="020B0004020202020204" pitchFamily="34" charset="0"/>
              </a:rPr>
              <a:t>Our team has </a:t>
            </a:r>
            <a:r>
              <a:rPr lang="en-US" sz="2400" b="1" i="0" dirty="0">
                <a:solidFill>
                  <a:srgbClr val="E3E3E3"/>
                </a:solidFill>
                <a:effectLst/>
                <a:latin typeface="Aptos Narrow" panose="020B0004020202020204" pitchFamily="34" charset="0"/>
              </a:rPr>
              <a:t>created the core structure using HTML, defining the layout and product information. CSS provides the website's styling and visual design, ensuring a responsive layout across different screens. JavaScript adds interactivity, allowing features like search bars, product selection, and potentially even a shopping cart. Overall, this project demonstrates the combination of these essential web development technologies to create a functional e-commerce experience</a:t>
            </a:r>
            <a:r>
              <a:rPr lang="en-US" sz="2000" b="1" i="0" dirty="0">
                <a:solidFill>
                  <a:srgbClr val="E3E3E3"/>
                </a:solidFill>
                <a:effectLst/>
                <a:latin typeface="Aptos Narrow" panose="020B0004020202020204" pitchFamily="34" charset="0"/>
              </a:rPr>
              <a:t>.</a:t>
            </a:r>
            <a:endParaRPr lang="en-US" sz="2000" b="1" dirty="0">
              <a:latin typeface="Aptos Narrow" panose="020B0004020202020204" pitchFamily="34" charset="0"/>
            </a:endParaRPr>
          </a:p>
        </p:txBody>
      </p:sp>
      <p:pic>
        <p:nvPicPr>
          <p:cNvPr id="4" name="Picture 3">
            <a:extLst>
              <a:ext uri="{FF2B5EF4-FFF2-40B4-BE49-F238E27FC236}">
                <a16:creationId xmlns:a16="http://schemas.microsoft.com/office/drawing/2014/main" id="{91EFFA88-D46D-1AC4-C601-5D5C314FF8BE}"/>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a:stretch/>
        </p:blipFill>
        <p:spPr>
          <a:xfrm>
            <a:off x="-1" y="2920906"/>
            <a:ext cx="4903693" cy="3937094"/>
          </a:xfrm>
          <a:prstGeom prst="rect">
            <a:avLst/>
          </a:prstGeom>
        </p:spPr>
      </p:pic>
      <p:pic>
        <p:nvPicPr>
          <p:cNvPr id="7" name="Picture 6">
            <a:extLst>
              <a:ext uri="{FF2B5EF4-FFF2-40B4-BE49-F238E27FC236}">
                <a16:creationId xmlns:a16="http://schemas.microsoft.com/office/drawing/2014/main" id="{53D013DD-7286-7B68-3B1E-C2EAD650F4D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5547360" y="2768506"/>
            <a:ext cx="6095998" cy="4089494"/>
          </a:xfrm>
          <a:prstGeom prst="rect">
            <a:avLst/>
          </a:prstGeom>
        </p:spPr>
      </p:pic>
    </p:spTree>
    <p:extLst>
      <p:ext uri="{BB962C8B-B14F-4D97-AF65-F5344CB8AC3E}">
        <p14:creationId xmlns:p14="http://schemas.microsoft.com/office/powerpoint/2010/main" val="2095019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799121-5C44-AC56-DED0-923785AEE342}"/>
              </a:ext>
            </a:extLst>
          </p:cNvPr>
          <p:cNvSpPr txBox="1"/>
          <p:nvPr/>
        </p:nvSpPr>
        <p:spPr>
          <a:xfrm>
            <a:off x="0" y="0"/>
            <a:ext cx="12191999" cy="6601807"/>
          </a:xfrm>
          <a:prstGeom prst="rect">
            <a:avLst/>
          </a:prstGeom>
          <a:noFill/>
        </p:spPr>
        <p:txBody>
          <a:bodyPr wrap="square" rtlCol="0">
            <a:spAutoFit/>
          </a:bodyPr>
          <a:lstStyle/>
          <a:p>
            <a:r>
              <a:rPr lang="en-IN" sz="4000" b="1" dirty="0"/>
              <a:t>TECHNOLOGY:</a:t>
            </a:r>
          </a:p>
          <a:p>
            <a:endParaRPr lang="en-IN" dirty="0"/>
          </a:p>
          <a:p>
            <a:pPr algn="l"/>
            <a:endParaRPr lang="en-IN" sz="2000" b="1" dirty="0"/>
          </a:p>
          <a:p>
            <a:pPr algn="l"/>
            <a:r>
              <a:rPr lang="en-IN" sz="2300" b="1" dirty="0">
                <a:latin typeface="Aptos Narrow" panose="020B0004020202020204" pitchFamily="34" charset="0"/>
              </a:rPr>
              <a:t>HTML</a:t>
            </a:r>
            <a:r>
              <a:rPr lang="en-IN" sz="2300" dirty="0">
                <a:latin typeface="Aptos Narrow" panose="020B0004020202020204" pitchFamily="34" charset="0"/>
              </a:rPr>
              <a:t>: </a:t>
            </a:r>
            <a:r>
              <a:rPr lang="en-US" sz="2300" b="1" i="0" dirty="0" err="1">
                <a:effectLst/>
                <a:latin typeface="Aptos Narrow" panose="020B0004020202020204" pitchFamily="34" charset="0"/>
              </a:rPr>
              <a:t>HyperText</a:t>
            </a:r>
            <a:r>
              <a:rPr lang="en-US" sz="2300" b="1" i="0" dirty="0">
                <a:effectLst/>
                <a:latin typeface="Aptos Narrow" panose="020B0004020202020204" pitchFamily="34" charset="0"/>
              </a:rPr>
              <a:t> Markup Language</a:t>
            </a:r>
            <a:r>
              <a:rPr lang="en-US" sz="2300" b="0" i="0" dirty="0">
                <a:effectLst/>
                <a:latin typeface="Aptos Narrow" panose="020B0004020202020204" pitchFamily="34" charset="0"/>
              </a:rPr>
              <a:t> or </a:t>
            </a:r>
            <a:r>
              <a:rPr lang="en-US" sz="2300" b="1" i="0" dirty="0">
                <a:effectLst/>
                <a:latin typeface="Aptos Narrow" panose="020B0004020202020204" pitchFamily="34" charset="0"/>
              </a:rPr>
              <a:t>HTML</a:t>
            </a:r>
            <a:r>
              <a:rPr lang="en-US" sz="2300" b="0" i="0" dirty="0">
                <a:effectLst/>
                <a:latin typeface="Aptos Narrow" panose="020B0004020202020204" pitchFamily="34" charset="0"/>
              </a:rPr>
              <a:t> is the standard </a:t>
            </a:r>
            <a:r>
              <a:rPr lang="en-US" sz="2300" b="0" i="0" u="none" strike="noStrike" dirty="0">
                <a:effectLst/>
                <a:latin typeface="Aptos Narrow" panose="020B0004020202020204" pitchFamily="34" charset="0"/>
                <a:hlinkClick r:id="rId2" tooltip="Markup language">
                  <a:extLst>
                    <a:ext uri="{A12FA001-AC4F-418D-AE19-62706E023703}">
                      <ahyp:hlinkClr xmlns:ahyp="http://schemas.microsoft.com/office/drawing/2018/hyperlinkcolor" val="tx"/>
                    </a:ext>
                  </a:extLst>
                </a:hlinkClick>
              </a:rPr>
              <a:t>markup language</a:t>
            </a:r>
            <a:r>
              <a:rPr lang="en-US" sz="2300" b="0" i="0" dirty="0">
                <a:effectLst/>
                <a:latin typeface="Aptos Narrow" panose="020B0004020202020204" pitchFamily="34" charset="0"/>
              </a:rPr>
              <a:t> for documents designed to be displayed in a </a:t>
            </a:r>
            <a:r>
              <a:rPr lang="en-US" sz="2300" b="0" i="0" u="none" strike="noStrike" dirty="0">
                <a:effectLst/>
                <a:latin typeface="Aptos Narrow" panose="020B0004020202020204" pitchFamily="34" charset="0"/>
                <a:hlinkClick r:id="rId3" tooltip="Web browser">
                  <a:extLst>
                    <a:ext uri="{A12FA001-AC4F-418D-AE19-62706E023703}">
                      <ahyp:hlinkClr xmlns:ahyp="http://schemas.microsoft.com/office/drawing/2018/hyperlinkcolor" val="tx"/>
                    </a:ext>
                  </a:extLst>
                </a:hlinkClick>
              </a:rPr>
              <a:t>web browser</a:t>
            </a:r>
            <a:r>
              <a:rPr lang="en-US" sz="2300" b="0" i="0" dirty="0">
                <a:effectLst/>
                <a:latin typeface="Aptos Narrow" panose="020B0004020202020204" pitchFamily="34" charset="0"/>
              </a:rPr>
              <a:t>. It defines the content and structure of </a:t>
            </a:r>
            <a:r>
              <a:rPr lang="en-US" sz="2300" b="0" i="0" u="none" strike="noStrike" dirty="0">
                <a:effectLst/>
                <a:latin typeface="Aptos Narrow" panose="020B0004020202020204" pitchFamily="34" charset="0"/>
                <a:hlinkClick r:id="rId4" tooltip="Web content">
                  <a:extLst>
                    <a:ext uri="{A12FA001-AC4F-418D-AE19-62706E023703}">
                      <ahyp:hlinkClr xmlns:ahyp="http://schemas.microsoft.com/office/drawing/2018/hyperlinkcolor" val="tx"/>
                    </a:ext>
                  </a:extLst>
                </a:hlinkClick>
              </a:rPr>
              <a:t>web content</a:t>
            </a:r>
            <a:r>
              <a:rPr lang="en-US" sz="2300" b="0" i="0" dirty="0">
                <a:effectLst/>
                <a:latin typeface="Aptos Narrow" panose="020B0004020202020204" pitchFamily="34" charset="0"/>
              </a:rPr>
              <a:t>. It is often assisted by technologies such as </a:t>
            </a:r>
            <a:r>
              <a:rPr lang="en-US" sz="2300" b="0" i="0" u="none" strike="noStrike" dirty="0">
                <a:effectLst/>
                <a:latin typeface="Aptos Narrow" panose="020B0004020202020204" pitchFamily="34" charset="0"/>
                <a:hlinkClick r:id="rId5" tooltip="CSS">
                  <a:extLst>
                    <a:ext uri="{A12FA001-AC4F-418D-AE19-62706E023703}">
                      <ahyp:hlinkClr xmlns:ahyp="http://schemas.microsoft.com/office/drawing/2018/hyperlinkcolor" val="tx"/>
                    </a:ext>
                  </a:extLst>
                </a:hlinkClick>
              </a:rPr>
              <a:t>Cascading Style Sheets</a:t>
            </a:r>
            <a:r>
              <a:rPr lang="en-US" sz="2300" b="0" i="0" dirty="0">
                <a:effectLst/>
                <a:latin typeface="Aptos Narrow" panose="020B0004020202020204" pitchFamily="34" charset="0"/>
              </a:rPr>
              <a:t> (CSS) and </a:t>
            </a:r>
            <a:r>
              <a:rPr lang="en-US" sz="2300" b="0" i="0" u="none" strike="noStrike" dirty="0">
                <a:effectLst/>
                <a:latin typeface="Aptos Narrow" panose="020B0004020202020204" pitchFamily="34" charset="0"/>
                <a:hlinkClick r:id="rId6" tooltip="Scripting language">
                  <a:extLst>
                    <a:ext uri="{A12FA001-AC4F-418D-AE19-62706E023703}">
                      <ahyp:hlinkClr xmlns:ahyp="http://schemas.microsoft.com/office/drawing/2018/hyperlinkcolor" val="tx"/>
                    </a:ext>
                  </a:extLst>
                </a:hlinkClick>
              </a:rPr>
              <a:t>scripting languages</a:t>
            </a:r>
            <a:r>
              <a:rPr lang="en-US" sz="2300" b="0" i="0" dirty="0">
                <a:effectLst/>
                <a:latin typeface="Aptos Narrow" panose="020B0004020202020204" pitchFamily="34" charset="0"/>
              </a:rPr>
              <a:t> such as </a:t>
            </a:r>
            <a:r>
              <a:rPr lang="en-US" sz="2300" b="0" i="0" u="none" strike="noStrike" dirty="0">
                <a:effectLst/>
                <a:latin typeface="Aptos Narrow" panose="020B0004020202020204" pitchFamily="34" charset="0"/>
                <a:hlinkClick r:id="rId7" tooltip="JavaScript">
                  <a:extLst>
                    <a:ext uri="{A12FA001-AC4F-418D-AE19-62706E023703}">
                      <ahyp:hlinkClr xmlns:ahyp="http://schemas.microsoft.com/office/drawing/2018/hyperlinkcolor" val="tx"/>
                    </a:ext>
                  </a:extLst>
                </a:hlinkClick>
              </a:rPr>
              <a:t>JavaScript</a:t>
            </a:r>
            <a:r>
              <a:rPr lang="en-US" sz="2300" b="0" i="0" dirty="0">
                <a:effectLst/>
                <a:latin typeface="Aptos Narrow" panose="020B0004020202020204" pitchFamily="34" charset="0"/>
              </a:rPr>
              <a:t>.</a:t>
            </a:r>
          </a:p>
          <a:p>
            <a:pPr algn="just" rtl="0" fontAlgn="base"/>
            <a:endParaRPr lang="en-IN" sz="2300" dirty="0">
              <a:latin typeface="Aptos Narrow" panose="020B0004020202020204" pitchFamily="34" charset="0"/>
            </a:endParaRPr>
          </a:p>
          <a:p>
            <a:pPr algn="l"/>
            <a:endParaRPr lang="en-IN" sz="2300" dirty="0">
              <a:latin typeface="Aptos Narrow" panose="020B0004020202020204" pitchFamily="34" charset="0"/>
            </a:endParaRPr>
          </a:p>
          <a:p>
            <a:pPr algn="l"/>
            <a:r>
              <a:rPr lang="en-IN" sz="2300" dirty="0">
                <a:latin typeface="Aptos Narrow" panose="020B0004020202020204" pitchFamily="34" charset="0"/>
              </a:rPr>
              <a:t>CSS:  </a:t>
            </a:r>
            <a:r>
              <a:rPr lang="en-US" sz="2300" b="1" i="0" dirty="0">
                <a:effectLst/>
                <a:latin typeface="Aptos Narrow" panose="020B0004020202020204" pitchFamily="34" charset="0"/>
              </a:rPr>
              <a:t>Cascading Style Sheets</a:t>
            </a:r>
            <a:r>
              <a:rPr lang="en-US" sz="2300" b="0" i="0" dirty="0">
                <a:effectLst/>
                <a:latin typeface="Aptos Narrow" panose="020B0004020202020204" pitchFamily="34" charset="0"/>
              </a:rPr>
              <a:t> (</a:t>
            </a:r>
            <a:r>
              <a:rPr lang="en-US" sz="2300" b="1" i="0" dirty="0">
                <a:effectLst/>
                <a:latin typeface="Aptos Narrow" panose="020B0004020202020204" pitchFamily="34" charset="0"/>
              </a:rPr>
              <a:t>CSS</a:t>
            </a:r>
            <a:r>
              <a:rPr lang="en-US" sz="2300" b="0" i="0" dirty="0">
                <a:effectLst/>
                <a:latin typeface="Aptos Narrow" panose="020B0004020202020204" pitchFamily="34" charset="0"/>
              </a:rPr>
              <a:t>) is a </a:t>
            </a:r>
            <a:r>
              <a:rPr lang="en-US" sz="2300" b="0" i="0" u="none" strike="noStrike" dirty="0">
                <a:effectLst/>
                <a:latin typeface="Aptos Narrow" panose="020B0004020202020204" pitchFamily="34" charset="0"/>
                <a:hlinkClick r:id="rId8" tooltip="Style sheet language">
                  <a:extLst>
                    <a:ext uri="{A12FA001-AC4F-418D-AE19-62706E023703}">
                      <ahyp:hlinkClr xmlns:ahyp="http://schemas.microsoft.com/office/drawing/2018/hyperlinkcolor" val="tx"/>
                    </a:ext>
                  </a:extLst>
                </a:hlinkClick>
              </a:rPr>
              <a:t>style sheet language</a:t>
            </a:r>
            <a:r>
              <a:rPr lang="en-US" sz="2300" b="0" i="0" dirty="0">
                <a:effectLst/>
                <a:latin typeface="Aptos Narrow" panose="020B0004020202020204" pitchFamily="34" charset="0"/>
              </a:rPr>
              <a:t> used for specifying the </a:t>
            </a:r>
            <a:r>
              <a:rPr lang="en-US" sz="2300" b="0" i="0" u="none" strike="noStrike" dirty="0">
                <a:effectLst/>
                <a:latin typeface="Aptos Narrow" panose="020B0004020202020204" pitchFamily="34" charset="0"/>
                <a:hlinkClick r:id="rId9" tooltip="Presentation semantics">
                  <a:extLst>
                    <a:ext uri="{A12FA001-AC4F-418D-AE19-62706E023703}">
                      <ahyp:hlinkClr xmlns:ahyp="http://schemas.microsoft.com/office/drawing/2018/hyperlinkcolor" val="tx"/>
                    </a:ext>
                  </a:extLst>
                </a:hlinkClick>
              </a:rPr>
              <a:t>presentation</a:t>
            </a:r>
            <a:r>
              <a:rPr lang="en-US" sz="2300" b="0" i="0" dirty="0">
                <a:effectLst/>
                <a:latin typeface="Aptos Narrow" panose="020B0004020202020204" pitchFamily="34" charset="0"/>
              </a:rPr>
              <a:t> and styling of a document written in a </a:t>
            </a:r>
            <a:r>
              <a:rPr lang="en-US" sz="2300" b="0" i="0" u="none" strike="noStrike" dirty="0">
                <a:effectLst/>
                <a:latin typeface="Aptos Narrow" panose="020B0004020202020204" pitchFamily="34" charset="0"/>
                <a:hlinkClick r:id="rId2" tooltip="Markup language">
                  <a:extLst>
                    <a:ext uri="{A12FA001-AC4F-418D-AE19-62706E023703}">
                      <ahyp:hlinkClr xmlns:ahyp="http://schemas.microsoft.com/office/drawing/2018/hyperlinkcolor" val="tx"/>
                    </a:ext>
                  </a:extLst>
                </a:hlinkClick>
              </a:rPr>
              <a:t>markup language</a:t>
            </a:r>
            <a:r>
              <a:rPr lang="en-US" sz="2300" b="0" i="0" dirty="0">
                <a:effectLst/>
                <a:latin typeface="Aptos Narrow" panose="020B0004020202020204" pitchFamily="34" charset="0"/>
              </a:rPr>
              <a:t> such as </a:t>
            </a:r>
            <a:r>
              <a:rPr lang="en-US" sz="2300" b="0" i="0" u="none" strike="noStrike" dirty="0">
                <a:effectLst/>
                <a:latin typeface="Aptos Narrow" panose="020B0004020202020204" pitchFamily="34" charset="0"/>
                <a:hlinkClick r:id="rId10" tooltip="HTML">
                  <a:extLst>
                    <a:ext uri="{A12FA001-AC4F-418D-AE19-62706E023703}">
                      <ahyp:hlinkClr xmlns:ahyp="http://schemas.microsoft.com/office/drawing/2018/hyperlinkcolor" val="tx"/>
                    </a:ext>
                  </a:extLst>
                </a:hlinkClick>
              </a:rPr>
              <a:t>HTML</a:t>
            </a:r>
            <a:r>
              <a:rPr lang="en-US" sz="2300" b="0" i="0" dirty="0">
                <a:effectLst/>
                <a:latin typeface="Aptos Narrow" panose="020B0004020202020204" pitchFamily="34" charset="0"/>
              </a:rPr>
              <a:t> or </a:t>
            </a:r>
            <a:r>
              <a:rPr lang="en-US" sz="2300" b="0" i="0" u="none" strike="noStrike" dirty="0">
                <a:effectLst/>
                <a:latin typeface="Aptos Narrow" panose="020B0004020202020204" pitchFamily="34" charset="0"/>
                <a:hlinkClick r:id="rId11" tooltip="XML">
                  <a:extLst>
                    <a:ext uri="{A12FA001-AC4F-418D-AE19-62706E023703}">
                      <ahyp:hlinkClr xmlns:ahyp="http://schemas.microsoft.com/office/drawing/2018/hyperlinkcolor" val="tx"/>
                    </a:ext>
                  </a:extLst>
                </a:hlinkClick>
              </a:rPr>
              <a:t>XML</a:t>
            </a:r>
            <a:r>
              <a:rPr lang="en-US" sz="2300" b="0" i="0" dirty="0">
                <a:effectLst/>
                <a:latin typeface="Aptos Narrow" panose="020B0004020202020204" pitchFamily="34" charset="0"/>
              </a:rPr>
              <a:t> (including XML dialects such as </a:t>
            </a:r>
            <a:r>
              <a:rPr lang="en-US" sz="2300" b="0" i="0" u="none" strike="noStrike" dirty="0">
                <a:effectLst/>
                <a:latin typeface="Aptos Narrow" panose="020B0004020202020204" pitchFamily="34" charset="0"/>
                <a:hlinkClick r:id="rId12" tooltip="SVG">
                  <a:extLst>
                    <a:ext uri="{A12FA001-AC4F-418D-AE19-62706E023703}">
                      <ahyp:hlinkClr xmlns:ahyp="http://schemas.microsoft.com/office/drawing/2018/hyperlinkcolor" val="tx"/>
                    </a:ext>
                  </a:extLst>
                </a:hlinkClick>
              </a:rPr>
              <a:t>SVG</a:t>
            </a:r>
            <a:r>
              <a:rPr lang="en-US" sz="2300" b="0" i="0" dirty="0">
                <a:effectLst/>
                <a:latin typeface="Aptos Narrow" panose="020B0004020202020204" pitchFamily="34" charset="0"/>
              </a:rPr>
              <a:t>, </a:t>
            </a:r>
            <a:r>
              <a:rPr lang="en-US" sz="2300" b="0" i="0" u="none" strike="noStrike" dirty="0">
                <a:effectLst/>
                <a:latin typeface="Aptos Narrow" panose="020B0004020202020204" pitchFamily="34" charset="0"/>
                <a:hlinkClick r:id="rId13" tooltip="MathML">
                  <a:extLst>
                    <a:ext uri="{A12FA001-AC4F-418D-AE19-62706E023703}">
                      <ahyp:hlinkClr xmlns:ahyp="http://schemas.microsoft.com/office/drawing/2018/hyperlinkcolor" val="tx"/>
                    </a:ext>
                  </a:extLst>
                </a:hlinkClick>
              </a:rPr>
              <a:t>MathML</a:t>
            </a:r>
            <a:r>
              <a:rPr lang="en-US" sz="2300" b="0" i="0" dirty="0">
                <a:effectLst/>
                <a:latin typeface="Aptos Narrow" panose="020B0004020202020204" pitchFamily="34" charset="0"/>
              </a:rPr>
              <a:t> or </a:t>
            </a:r>
            <a:r>
              <a:rPr lang="en-US" sz="2300" b="0" i="0" u="none" strike="noStrike" dirty="0">
                <a:effectLst/>
                <a:latin typeface="Aptos Narrow" panose="020B0004020202020204" pitchFamily="34" charset="0"/>
                <a:hlinkClick r:id="rId14" tooltip="XHTML">
                  <a:extLst>
                    <a:ext uri="{A12FA001-AC4F-418D-AE19-62706E023703}">
                      <ahyp:hlinkClr xmlns:ahyp="http://schemas.microsoft.com/office/drawing/2018/hyperlinkcolor" val="tx"/>
                    </a:ext>
                  </a:extLst>
                </a:hlinkClick>
              </a:rPr>
              <a:t>XHTML</a:t>
            </a:r>
            <a:r>
              <a:rPr lang="en-US" sz="2300" b="0" i="0" dirty="0">
                <a:effectLst/>
                <a:latin typeface="Aptos Narrow" panose="020B0004020202020204" pitchFamily="34" charset="0"/>
              </a:rPr>
              <a:t>).</a:t>
            </a:r>
            <a:r>
              <a:rPr lang="en-US" sz="2300" baseline="30000" dirty="0">
                <a:latin typeface="Aptos Narrow" panose="020B0004020202020204" pitchFamily="34" charset="0"/>
                <a:hlinkClick r:id="rId15">
                  <a:extLst>
                    <a:ext uri="{A12FA001-AC4F-418D-AE19-62706E023703}">
                      <ahyp:hlinkClr xmlns:ahyp="http://schemas.microsoft.com/office/drawing/2018/hyperlinkcolor" val="tx"/>
                    </a:ext>
                  </a:extLst>
                </a:hlinkClick>
              </a:rPr>
              <a:t>[</a:t>
            </a:r>
            <a:r>
              <a:rPr lang="en-US" sz="2300" b="0" i="0" u="none" strike="noStrike" baseline="30000" dirty="0">
                <a:effectLst/>
                <a:latin typeface="Aptos Narrow" panose="020B0004020202020204" pitchFamily="34" charset="0"/>
                <a:hlinkClick r:id="rId15">
                  <a:extLst>
                    <a:ext uri="{A12FA001-AC4F-418D-AE19-62706E023703}">
                      <ahyp:hlinkClr xmlns:ahyp="http://schemas.microsoft.com/office/drawing/2018/hyperlinkcolor" val="tx"/>
                    </a:ext>
                  </a:extLst>
                </a:hlinkClick>
              </a:rPr>
              <a:t>1</a:t>
            </a:r>
            <a:r>
              <a:rPr lang="en-US" sz="2300" baseline="30000" dirty="0">
                <a:latin typeface="Aptos Narrow" panose="020B0004020202020204" pitchFamily="34" charset="0"/>
                <a:hlinkClick r:id="rId15">
                  <a:extLst>
                    <a:ext uri="{A12FA001-AC4F-418D-AE19-62706E023703}">
                      <ahyp:hlinkClr xmlns:ahyp="http://schemas.microsoft.com/office/drawing/2018/hyperlinkcolor" val="tx"/>
                    </a:ext>
                  </a:extLst>
                </a:hlinkClick>
              </a:rPr>
              <a:t>]</a:t>
            </a:r>
            <a:r>
              <a:rPr lang="en-US" sz="2300" b="0" i="0" dirty="0">
                <a:effectLst/>
                <a:latin typeface="Aptos Narrow" panose="020B0004020202020204" pitchFamily="34" charset="0"/>
              </a:rPr>
              <a:t> CSS is a cornerstone technology of the </a:t>
            </a:r>
            <a:r>
              <a:rPr lang="en-US" sz="2300" b="0" i="0" u="none" strike="noStrike" dirty="0">
                <a:effectLst/>
                <a:latin typeface="Aptos Narrow" panose="020B0004020202020204" pitchFamily="34" charset="0"/>
                <a:hlinkClick r:id="rId16" tooltip="World Wide Web">
                  <a:extLst>
                    <a:ext uri="{A12FA001-AC4F-418D-AE19-62706E023703}">
                      <ahyp:hlinkClr xmlns:ahyp="http://schemas.microsoft.com/office/drawing/2018/hyperlinkcolor" val="tx"/>
                    </a:ext>
                  </a:extLst>
                </a:hlinkClick>
              </a:rPr>
              <a:t>World Wide Web</a:t>
            </a:r>
            <a:r>
              <a:rPr lang="en-US" sz="2300" b="0" i="0" dirty="0">
                <a:effectLst/>
                <a:latin typeface="Aptos Narrow" panose="020B0004020202020204" pitchFamily="34" charset="0"/>
              </a:rPr>
              <a:t>, alongside HTML and </a:t>
            </a:r>
            <a:r>
              <a:rPr lang="en-US" sz="2300" b="0" i="0" u="none" strike="noStrike" dirty="0">
                <a:effectLst/>
                <a:latin typeface="Aptos Narrow" panose="020B0004020202020204" pitchFamily="34" charset="0"/>
                <a:hlinkClick r:id="rId7" tooltip="JavaScript">
                  <a:extLst>
                    <a:ext uri="{A12FA001-AC4F-418D-AE19-62706E023703}">
                      <ahyp:hlinkClr xmlns:ahyp="http://schemas.microsoft.com/office/drawing/2018/hyperlinkcolor" val="tx"/>
                    </a:ext>
                  </a:extLst>
                </a:hlinkClick>
              </a:rPr>
              <a:t>JavaScript</a:t>
            </a:r>
            <a:r>
              <a:rPr lang="en-US" sz="2300" b="0" i="0" dirty="0">
                <a:effectLst/>
                <a:latin typeface="Aptos Narrow" panose="020B0004020202020204" pitchFamily="34" charset="0"/>
              </a:rPr>
              <a:t>.</a:t>
            </a:r>
          </a:p>
          <a:p>
            <a:pPr algn="l"/>
            <a:endParaRPr lang="en-US" sz="2300" b="0" i="0" dirty="0">
              <a:effectLst/>
              <a:latin typeface="Aptos Narrow" panose="020B0004020202020204" pitchFamily="34" charset="0"/>
            </a:endParaRPr>
          </a:p>
          <a:p>
            <a:pPr algn="l"/>
            <a:endParaRPr lang="en-US" sz="2300" dirty="0">
              <a:latin typeface="Aptos Narrow" panose="020B0004020202020204" pitchFamily="34" charset="0"/>
            </a:endParaRPr>
          </a:p>
          <a:p>
            <a:pPr algn="l"/>
            <a:r>
              <a:rPr lang="en-US" sz="2300" b="0" i="0" dirty="0">
                <a:effectLst/>
                <a:latin typeface="Aptos Narrow" panose="020B0004020202020204" pitchFamily="34" charset="0"/>
              </a:rPr>
              <a:t>CSS is designed to enable the </a:t>
            </a:r>
            <a:r>
              <a:rPr lang="en-US" sz="2300" b="0" i="0" u="none" strike="noStrike" dirty="0">
                <a:effectLst/>
                <a:latin typeface="Aptos Narrow" panose="020B0004020202020204" pitchFamily="34" charset="0"/>
                <a:hlinkClick r:id="rId17" tooltip="Separation of content and presentation">
                  <a:extLst>
                    <a:ext uri="{A12FA001-AC4F-418D-AE19-62706E023703}">
                      <ahyp:hlinkClr xmlns:ahyp="http://schemas.microsoft.com/office/drawing/2018/hyperlinkcolor" val="tx"/>
                    </a:ext>
                  </a:extLst>
                </a:hlinkClick>
              </a:rPr>
              <a:t>separation of content and presentation</a:t>
            </a:r>
            <a:r>
              <a:rPr lang="en-US" sz="2300" b="0" i="0" dirty="0">
                <a:effectLst/>
                <a:latin typeface="Aptos Narrow" panose="020B0004020202020204" pitchFamily="34" charset="0"/>
              </a:rPr>
              <a:t>, including </a:t>
            </a:r>
            <a:r>
              <a:rPr lang="en-US" sz="2300" b="0" i="0" u="none" strike="noStrike" dirty="0">
                <a:effectLst/>
                <a:latin typeface="Aptos Narrow" panose="020B0004020202020204" pitchFamily="34" charset="0"/>
                <a:hlinkClick r:id="rId18" tooltip="Page layout">
                  <a:extLst>
                    <a:ext uri="{A12FA001-AC4F-418D-AE19-62706E023703}">
                      <ahyp:hlinkClr xmlns:ahyp="http://schemas.microsoft.com/office/drawing/2018/hyperlinkcolor" val="tx"/>
                    </a:ext>
                  </a:extLst>
                </a:hlinkClick>
              </a:rPr>
              <a:t>layout</a:t>
            </a:r>
            <a:r>
              <a:rPr lang="en-US" sz="2300" b="0" i="0" dirty="0">
                <a:effectLst/>
                <a:latin typeface="Aptos Narrow" panose="020B0004020202020204" pitchFamily="34" charset="0"/>
              </a:rPr>
              <a:t>, </a:t>
            </a:r>
            <a:r>
              <a:rPr lang="en-US" sz="2300" b="0" i="0" u="none" strike="noStrike" dirty="0">
                <a:effectLst/>
                <a:latin typeface="Aptos Narrow" panose="020B0004020202020204" pitchFamily="34" charset="0"/>
                <a:hlinkClick r:id="rId19" tooltip="Color">
                  <a:extLst>
                    <a:ext uri="{A12FA001-AC4F-418D-AE19-62706E023703}">
                      <ahyp:hlinkClr xmlns:ahyp="http://schemas.microsoft.com/office/drawing/2018/hyperlinkcolor" val="tx"/>
                    </a:ext>
                  </a:extLst>
                </a:hlinkClick>
              </a:rPr>
              <a:t>colors</a:t>
            </a:r>
            <a:r>
              <a:rPr lang="en-US" sz="2300" b="0" i="0" dirty="0">
                <a:effectLst/>
                <a:latin typeface="Aptos Narrow" panose="020B0004020202020204" pitchFamily="34" charset="0"/>
              </a:rPr>
              <a:t>, and </a:t>
            </a:r>
            <a:r>
              <a:rPr lang="en-US" sz="2300" b="0" i="0" u="none" strike="noStrike" dirty="0">
                <a:effectLst/>
                <a:latin typeface="Aptos Narrow" panose="020B0004020202020204" pitchFamily="34" charset="0"/>
                <a:hlinkClick r:id="rId20" tooltip="Typeface">
                  <a:extLst>
                    <a:ext uri="{A12FA001-AC4F-418D-AE19-62706E023703}">
                      <ahyp:hlinkClr xmlns:ahyp="http://schemas.microsoft.com/office/drawing/2018/hyperlinkcolor" val="tx"/>
                    </a:ext>
                  </a:extLst>
                </a:hlinkClick>
              </a:rPr>
              <a:t>fonts</a:t>
            </a:r>
            <a:r>
              <a:rPr lang="en-US" sz="2300" b="0" i="0" dirty="0">
                <a:effectLst/>
                <a:latin typeface="Aptos Narrow" panose="020B0004020202020204" pitchFamily="34" charset="0"/>
              </a:rPr>
              <a:t>.</a:t>
            </a:r>
            <a:r>
              <a:rPr lang="en-US" sz="2300" baseline="30000" dirty="0">
                <a:latin typeface="Aptos Narrow" panose="020B0004020202020204" pitchFamily="34" charset="0"/>
                <a:hlinkClick r:id="rId21">
                  <a:extLst>
                    <a:ext uri="{A12FA001-AC4F-418D-AE19-62706E023703}">
                      <ahyp:hlinkClr xmlns:ahyp="http://schemas.microsoft.com/office/drawing/2018/hyperlinkcolor" val="tx"/>
                    </a:ext>
                  </a:extLst>
                </a:hlinkClick>
              </a:rPr>
              <a:t>[3]</a:t>
            </a:r>
            <a:r>
              <a:rPr lang="en-US" sz="2300" b="0" i="0" dirty="0">
                <a:effectLst/>
                <a:latin typeface="Aptos Narrow" panose="020B0004020202020204" pitchFamily="34" charset="0"/>
              </a:rPr>
              <a:t> This separation can improve content </a:t>
            </a:r>
            <a:r>
              <a:rPr lang="en-US" sz="2300" b="0" i="0" u="none" strike="noStrike" dirty="0">
                <a:effectLst/>
                <a:latin typeface="Aptos Narrow" panose="020B0004020202020204" pitchFamily="34" charset="0"/>
                <a:hlinkClick r:id="rId22" tooltip="Accessibility">
                  <a:extLst>
                    <a:ext uri="{A12FA001-AC4F-418D-AE19-62706E023703}">
                      <ahyp:hlinkClr xmlns:ahyp="http://schemas.microsoft.com/office/drawing/2018/hyperlinkcolor" val="tx"/>
                    </a:ext>
                  </a:extLst>
                </a:hlinkClick>
              </a:rPr>
              <a:t>accessibility</a:t>
            </a:r>
            <a:r>
              <a:rPr lang="en-US" sz="2300" b="0" i="0" dirty="0">
                <a:effectLst/>
                <a:latin typeface="Aptos Narrow" panose="020B0004020202020204" pitchFamily="34" charset="0"/>
              </a:rPr>
              <a:t>;</a:t>
            </a:r>
            <a:r>
              <a:rPr lang="en-US" sz="2300" b="0" i="0" baseline="30000" dirty="0">
                <a:effectLst/>
                <a:latin typeface="Aptos Narrow" panose="020B0004020202020204" pitchFamily="34" charset="0"/>
              </a:rPr>
              <a:t> </a:t>
            </a:r>
            <a:r>
              <a:rPr lang="en-US" sz="2300" b="0" i="0" dirty="0">
                <a:effectLst/>
                <a:latin typeface="Aptos Narrow" panose="020B0004020202020204" pitchFamily="34" charset="0"/>
              </a:rPr>
              <a:t>provide more flexibility and control in the specification of presentation characteristics; enable multiple </a:t>
            </a:r>
            <a:r>
              <a:rPr lang="en-US" sz="2300" b="0" i="0" u="none" strike="noStrike" dirty="0">
                <a:effectLst/>
                <a:latin typeface="Aptos Narrow" panose="020B0004020202020204" pitchFamily="34" charset="0"/>
                <a:hlinkClick r:id="rId23" tooltip="Web page">
                  <a:extLst>
                    <a:ext uri="{A12FA001-AC4F-418D-AE19-62706E023703}">
                      <ahyp:hlinkClr xmlns:ahyp="http://schemas.microsoft.com/office/drawing/2018/hyperlinkcolor" val="tx"/>
                    </a:ext>
                  </a:extLst>
                </a:hlinkClick>
              </a:rPr>
              <a:t>web pages</a:t>
            </a:r>
            <a:r>
              <a:rPr lang="en-US" sz="2300" b="0" i="0" dirty="0">
                <a:effectLst/>
                <a:latin typeface="Aptos Narrow" panose="020B0004020202020204" pitchFamily="34" charset="0"/>
              </a:rPr>
              <a:t> to share formatting by specifying the relevant CSS in a separate .</a:t>
            </a:r>
            <a:r>
              <a:rPr lang="en-US" sz="2300" b="0" i="0" dirty="0" err="1">
                <a:effectLst/>
                <a:latin typeface="Aptos Narrow" panose="020B0004020202020204" pitchFamily="34" charset="0"/>
              </a:rPr>
              <a:t>css</a:t>
            </a:r>
            <a:r>
              <a:rPr lang="en-US" sz="2300" b="0" i="0" dirty="0">
                <a:effectLst/>
                <a:latin typeface="Aptos Narrow" panose="020B0004020202020204" pitchFamily="34" charset="0"/>
              </a:rPr>
              <a:t> file.</a:t>
            </a:r>
            <a:endParaRPr lang="en-IN" sz="2300" dirty="0">
              <a:latin typeface="Aptos Narrow" panose="020B0004020202020204" pitchFamily="34" charset="0"/>
            </a:endParaRPr>
          </a:p>
        </p:txBody>
      </p:sp>
    </p:spTree>
    <p:extLst>
      <p:ext uri="{BB962C8B-B14F-4D97-AF65-F5344CB8AC3E}">
        <p14:creationId xmlns:p14="http://schemas.microsoft.com/office/powerpoint/2010/main" val="2148728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FD3CC1A-34B6-E868-4AD3-A707D38FAEA1}"/>
              </a:ext>
            </a:extLst>
          </p:cNvPr>
          <p:cNvSpPr txBox="1"/>
          <p:nvPr/>
        </p:nvSpPr>
        <p:spPr>
          <a:xfrm>
            <a:off x="0" y="-1"/>
            <a:ext cx="12192000" cy="6617196"/>
          </a:xfrm>
          <a:prstGeom prst="rect">
            <a:avLst/>
          </a:prstGeom>
          <a:noFill/>
        </p:spPr>
        <p:txBody>
          <a:bodyPr wrap="square">
            <a:spAutoFit/>
          </a:bodyPr>
          <a:lstStyle/>
          <a:p>
            <a:pPr algn="l"/>
            <a:endParaRPr lang="en-US" sz="2400" b="1" i="0" dirty="0">
              <a:solidFill>
                <a:srgbClr val="FFFFFF"/>
              </a:solidFill>
              <a:effectLst/>
              <a:latin typeface="Inter"/>
            </a:endParaRPr>
          </a:p>
          <a:p>
            <a:pPr algn="l"/>
            <a:r>
              <a:rPr lang="en-US" sz="2400" b="1" i="0" dirty="0">
                <a:solidFill>
                  <a:srgbClr val="FFFFFF"/>
                </a:solidFill>
                <a:effectLst/>
                <a:latin typeface="Aptos Narrow" panose="020B0004020202020204" pitchFamily="34" charset="0"/>
              </a:rPr>
              <a:t>JAVASCRIPT</a:t>
            </a:r>
            <a:r>
              <a:rPr lang="en-US" sz="2400" b="0" i="0" dirty="0">
                <a:solidFill>
                  <a:srgbClr val="FFFFFF"/>
                </a:solidFill>
                <a:effectLst/>
                <a:latin typeface="Aptos Narrow" panose="020B0004020202020204" pitchFamily="34" charset="0"/>
              </a:rPr>
              <a:t>: JavaScript is a scripting or programming language that allows you to implement complex features on web pages — every time a web page does more than just sit there and display static information for you to look at — displaying timely content updates, interactive maps, animated 2D/3D graphics, scrolling video jukeboxes, etc. — you can bet that JavaScript is probably involved. It is the third layer of the layer cake of standard web technologies, two of which (</a:t>
            </a:r>
            <a:r>
              <a:rPr lang="en-US" sz="2400" b="0" i="0" u="sng" dirty="0">
                <a:effectLst/>
                <a:latin typeface="Aptos Narrow" panose="020B0004020202020204" pitchFamily="34" charset="0"/>
                <a:hlinkClick r:id="rId2"/>
              </a:rPr>
              <a:t>HTML</a:t>
            </a:r>
            <a:r>
              <a:rPr lang="en-US" sz="2400" b="0" i="0" dirty="0">
                <a:solidFill>
                  <a:srgbClr val="FFFFFF"/>
                </a:solidFill>
                <a:effectLst/>
                <a:latin typeface="Aptos Narrow" panose="020B0004020202020204" pitchFamily="34" charset="0"/>
              </a:rPr>
              <a:t> and </a:t>
            </a:r>
            <a:r>
              <a:rPr lang="en-US" sz="2400" b="0" i="0" u="sng" dirty="0">
                <a:effectLst/>
                <a:latin typeface="Aptos Narrow" panose="020B0004020202020204" pitchFamily="34" charset="0"/>
                <a:hlinkClick r:id="rId3"/>
              </a:rPr>
              <a:t>CSS</a:t>
            </a:r>
            <a:r>
              <a:rPr lang="en-US" sz="2400" b="0" i="0" dirty="0">
                <a:solidFill>
                  <a:srgbClr val="FFFFFF"/>
                </a:solidFill>
                <a:effectLst/>
                <a:latin typeface="Aptos Narrow" panose="020B0004020202020204" pitchFamily="34" charset="0"/>
              </a:rPr>
              <a:t>) we have covered in much more detail in other parts of the Learning Area.</a:t>
            </a:r>
          </a:p>
          <a:p>
            <a:pPr algn="l"/>
            <a:endParaRPr lang="en-US" sz="2400" dirty="0">
              <a:solidFill>
                <a:srgbClr val="FFFFFF"/>
              </a:solidFill>
              <a:latin typeface="Aptos Narrow" panose="020B0004020202020204" pitchFamily="34" charset="0"/>
            </a:endParaRPr>
          </a:p>
          <a:p>
            <a:pPr algn="l"/>
            <a:r>
              <a:rPr lang="en-IN" sz="2400" b="1" i="0" dirty="0">
                <a:effectLst/>
                <a:latin typeface="Aptos Narrow" panose="020B0004020202020204" pitchFamily="34" charset="0"/>
              </a:rPr>
              <a:t>Bootstrap: Bootstrap</a:t>
            </a:r>
            <a:r>
              <a:rPr lang="en-IN" sz="2400" b="0" i="0" dirty="0">
                <a:effectLst/>
                <a:latin typeface="Aptos Narrow" panose="020B0004020202020204" pitchFamily="34" charset="0"/>
              </a:rPr>
              <a:t> (formerly </a:t>
            </a:r>
            <a:r>
              <a:rPr lang="en-IN" sz="2400" b="1" i="0" dirty="0">
                <a:effectLst/>
                <a:latin typeface="Aptos Narrow" panose="020B0004020202020204" pitchFamily="34" charset="0"/>
              </a:rPr>
              <a:t>Twitter Bootstrap</a:t>
            </a:r>
            <a:r>
              <a:rPr lang="en-IN" sz="2400" b="0" i="0" dirty="0">
                <a:effectLst/>
                <a:latin typeface="Aptos Narrow" panose="020B0004020202020204" pitchFamily="34" charset="0"/>
              </a:rPr>
              <a:t>) is a </a:t>
            </a:r>
            <a:r>
              <a:rPr lang="en-IN" sz="2400" b="0" i="0" u="none" strike="noStrike" dirty="0">
                <a:effectLst/>
                <a:latin typeface="Aptos Narrow" panose="020B0004020202020204" pitchFamily="34" charset="0"/>
                <a:hlinkClick r:id="rId4" tooltip="Free and open-source">
                  <a:extLst>
                    <a:ext uri="{A12FA001-AC4F-418D-AE19-62706E023703}">
                      <ahyp:hlinkClr xmlns:ahyp="http://schemas.microsoft.com/office/drawing/2018/hyperlinkcolor" val="tx"/>
                    </a:ext>
                  </a:extLst>
                </a:hlinkClick>
              </a:rPr>
              <a:t>free and open-source</a:t>
            </a:r>
            <a:r>
              <a:rPr lang="en-IN" sz="2400" b="0" i="0" dirty="0">
                <a:effectLst/>
                <a:latin typeface="Aptos Narrow" panose="020B0004020202020204" pitchFamily="34" charset="0"/>
              </a:rPr>
              <a:t> </a:t>
            </a:r>
            <a:r>
              <a:rPr lang="en-IN" sz="2400" b="0" i="0" u="none" strike="noStrike" dirty="0">
                <a:effectLst/>
                <a:latin typeface="Aptos Narrow" panose="020B0004020202020204" pitchFamily="34" charset="0"/>
                <a:hlinkClick r:id="rId5" tooltip="CSS framework">
                  <a:extLst>
                    <a:ext uri="{A12FA001-AC4F-418D-AE19-62706E023703}">
                      <ahyp:hlinkClr xmlns:ahyp="http://schemas.microsoft.com/office/drawing/2018/hyperlinkcolor" val="tx"/>
                    </a:ext>
                  </a:extLst>
                </a:hlinkClick>
              </a:rPr>
              <a:t>CSS framework</a:t>
            </a:r>
            <a:r>
              <a:rPr lang="en-IN" sz="2400" b="0" i="0" dirty="0">
                <a:effectLst/>
                <a:latin typeface="Aptos Narrow" panose="020B0004020202020204" pitchFamily="34" charset="0"/>
              </a:rPr>
              <a:t> directed at responsive, </a:t>
            </a:r>
            <a:r>
              <a:rPr lang="en-IN" sz="2400" b="0" i="0" u="none" strike="noStrike" dirty="0">
                <a:effectLst/>
                <a:latin typeface="Aptos Narrow" panose="020B0004020202020204" pitchFamily="34" charset="0"/>
                <a:hlinkClick r:id="rId6" tooltip="Responsive web design">
                  <a:extLst>
                    <a:ext uri="{A12FA001-AC4F-418D-AE19-62706E023703}">
                      <ahyp:hlinkClr xmlns:ahyp="http://schemas.microsoft.com/office/drawing/2018/hyperlinkcolor" val="tx"/>
                    </a:ext>
                  </a:extLst>
                </a:hlinkClick>
              </a:rPr>
              <a:t>mobile-first</a:t>
            </a:r>
            <a:r>
              <a:rPr lang="en-IN" sz="2400" b="0" i="0" dirty="0">
                <a:effectLst/>
                <a:latin typeface="Aptos Narrow" panose="020B0004020202020204" pitchFamily="34" charset="0"/>
              </a:rPr>
              <a:t> </a:t>
            </a:r>
            <a:r>
              <a:rPr lang="en-IN" sz="2400" b="0" i="0" u="none" strike="noStrike" dirty="0">
                <a:effectLst/>
                <a:latin typeface="Aptos Narrow" panose="020B0004020202020204" pitchFamily="34" charset="0"/>
                <a:hlinkClick r:id="rId7" tooltip="Front-end web development">
                  <a:extLst>
                    <a:ext uri="{A12FA001-AC4F-418D-AE19-62706E023703}">
                      <ahyp:hlinkClr xmlns:ahyp="http://schemas.microsoft.com/office/drawing/2018/hyperlinkcolor" val="tx"/>
                    </a:ext>
                  </a:extLst>
                </a:hlinkClick>
              </a:rPr>
              <a:t>front-end web development</a:t>
            </a:r>
            <a:r>
              <a:rPr lang="en-IN" sz="2400" b="0" i="0" dirty="0">
                <a:effectLst/>
                <a:latin typeface="Aptos Narrow" panose="020B0004020202020204" pitchFamily="34" charset="0"/>
              </a:rPr>
              <a:t>. It contains </a:t>
            </a:r>
            <a:r>
              <a:rPr lang="en-IN" sz="2400" b="0" i="0" u="none" strike="noStrike" dirty="0">
                <a:effectLst/>
                <a:latin typeface="Aptos Narrow" panose="020B0004020202020204" pitchFamily="34" charset="0"/>
                <a:hlinkClick r:id="rId8" tooltip="HTML">
                  <a:extLst>
                    <a:ext uri="{A12FA001-AC4F-418D-AE19-62706E023703}">
                      <ahyp:hlinkClr xmlns:ahyp="http://schemas.microsoft.com/office/drawing/2018/hyperlinkcolor" val="tx"/>
                    </a:ext>
                  </a:extLst>
                </a:hlinkClick>
              </a:rPr>
              <a:t>HTML</a:t>
            </a:r>
            <a:r>
              <a:rPr lang="en-IN" sz="2400" b="0" i="0" dirty="0">
                <a:effectLst/>
                <a:latin typeface="Aptos Narrow" panose="020B0004020202020204" pitchFamily="34" charset="0"/>
              </a:rPr>
              <a:t>, </a:t>
            </a:r>
            <a:r>
              <a:rPr lang="en-IN" sz="2400" b="0" i="0" u="none" strike="noStrike" dirty="0">
                <a:effectLst/>
                <a:latin typeface="Aptos Narrow" panose="020B0004020202020204" pitchFamily="34" charset="0"/>
                <a:hlinkClick r:id="rId9" tooltip="CSS">
                  <a:extLst>
                    <a:ext uri="{A12FA001-AC4F-418D-AE19-62706E023703}">
                      <ahyp:hlinkClr xmlns:ahyp="http://schemas.microsoft.com/office/drawing/2018/hyperlinkcolor" val="tx"/>
                    </a:ext>
                  </a:extLst>
                </a:hlinkClick>
              </a:rPr>
              <a:t>CSS</a:t>
            </a:r>
            <a:r>
              <a:rPr lang="en-IN" sz="2400" b="0" i="0" dirty="0">
                <a:effectLst/>
                <a:latin typeface="Aptos Narrow" panose="020B0004020202020204" pitchFamily="34" charset="0"/>
              </a:rPr>
              <a:t> and (optionally) </a:t>
            </a:r>
            <a:r>
              <a:rPr lang="en-IN" sz="2400" b="0" i="0" u="none" strike="noStrike" dirty="0">
                <a:effectLst/>
                <a:latin typeface="Aptos Narrow" panose="020B0004020202020204" pitchFamily="34" charset="0"/>
                <a:hlinkClick r:id="rId10" tooltip="JavaScript">
                  <a:extLst>
                    <a:ext uri="{A12FA001-AC4F-418D-AE19-62706E023703}">
                      <ahyp:hlinkClr xmlns:ahyp="http://schemas.microsoft.com/office/drawing/2018/hyperlinkcolor" val="tx"/>
                    </a:ext>
                  </a:extLst>
                </a:hlinkClick>
              </a:rPr>
              <a:t>JavaScript</a:t>
            </a:r>
            <a:r>
              <a:rPr lang="en-IN" sz="2400" b="0" i="0" dirty="0">
                <a:effectLst/>
                <a:latin typeface="Aptos Narrow" panose="020B0004020202020204" pitchFamily="34" charset="0"/>
              </a:rPr>
              <a:t>-based design templates for </a:t>
            </a:r>
            <a:r>
              <a:rPr lang="en-IN" sz="2400" b="0" i="0" u="none" strike="noStrike" dirty="0">
                <a:effectLst/>
                <a:latin typeface="Aptos Narrow" panose="020B0004020202020204" pitchFamily="34" charset="0"/>
                <a:hlinkClick r:id="rId11" tooltip="Web design">
                  <a:extLst>
                    <a:ext uri="{A12FA001-AC4F-418D-AE19-62706E023703}">
                      <ahyp:hlinkClr xmlns:ahyp="http://schemas.microsoft.com/office/drawing/2018/hyperlinkcolor" val="tx"/>
                    </a:ext>
                  </a:extLst>
                </a:hlinkClick>
              </a:rPr>
              <a:t>typography</a:t>
            </a:r>
            <a:r>
              <a:rPr lang="en-IN" sz="2400" b="0" i="0" dirty="0">
                <a:effectLst/>
                <a:latin typeface="Aptos Narrow" panose="020B0004020202020204" pitchFamily="34" charset="0"/>
              </a:rPr>
              <a:t>, </a:t>
            </a:r>
            <a:r>
              <a:rPr lang="en-IN" sz="2400" b="0" i="0" u="none" strike="noStrike" dirty="0">
                <a:effectLst/>
                <a:latin typeface="Aptos Narrow" panose="020B0004020202020204" pitchFamily="34" charset="0"/>
                <a:hlinkClick r:id="rId12" tooltip="Form (HTML)">
                  <a:extLst>
                    <a:ext uri="{A12FA001-AC4F-418D-AE19-62706E023703}">
                      <ahyp:hlinkClr xmlns:ahyp="http://schemas.microsoft.com/office/drawing/2018/hyperlinkcolor" val="tx"/>
                    </a:ext>
                  </a:extLst>
                </a:hlinkClick>
              </a:rPr>
              <a:t>forms</a:t>
            </a:r>
            <a:r>
              <a:rPr lang="en-IN" sz="2400" b="0" i="0" dirty="0">
                <a:effectLst/>
                <a:latin typeface="Aptos Narrow" panose="020B0004020202020204" pitchFamily="34" charset="0"/>
              </a:rPr>
              <a:t>, </a:t>
            </a:r>
            <a:r>
              <a:rPr lang="en-IN" sz="2400" b="0" i="0" u="none" strike="noStrike" dirty="0">
                <a:effectLst/>
                <a:latin typeface="Aptos Narrow" panose="020B0004020202020204" pitchFamily="34" charset="0"/>
                <a:hlinkClick r:id="rId13" tooltip="Button (computing)">
                  <a:extLst>
                    <a:ext uri="{A12FA001-AC4F-418D-AE19-62706E023703}">
                      <ahyp:hlinkClr xmlns:ahyp="http://schemas.microsoft.com/office/drawing/2018/hyperlinkcolor" val="tx"/>
                    </a:ext>
                  </a:extLst>
                </a:hlinkClick>
              </a:rPr>
              <a:t>buttons</a:t>
            </a:r>
            <a:r>
              <a:rPr lang="en-IN" sz="2400" b="0" i="0" dirty="0">
                <a:effectLst/>
                <a:latin typeface="Aptos Narrow" panose="020B0004020202020204" pitchFamily="34" charset="0"/>
              </a:rPr>
              <a:t>, </a:t>
            </a:r>
            <a:r>
              <a:rPr lang="en-IN" sz="2400" b="0" i="0" u="none" strike="noStrike" dirty="0">
                <a:effectLst/>
                <a:latin typeface="Aptos Narrow" panose="020B0004020202020204" pitchFamily="34" charset="0"/>
                <a:hlinkClick r:id="rId14" tooltip="Web navigation">
                  <a:extLst>
                    <a:ext uri="{A12FA001-AC4F-418D-AE19-62706E023703}">
                      <ahyp:hlinkClr xmlns:ahyp="http://schemas.microsoft.com/office/drawing/2018/hyperlinkcolor" val="tx"/>
                    </a:ext>
                  </a:extLst>
                </a:hlinkClick>
              </a:rPr>
              <a:t>navigation</a:t>
            </a:r>
            <a:r>
              <a:rPr lang="en-IN" sz="2400" b="0" i="0" dirty="0">
                <a:effectLst/>
                <a:latin typeface="Aptos Narrow" panose="020B0004020202020204" pitchFamily="34" charset="0"/>
              </a:rPr>
              <a:t>, and other interface components.</a:t>
            </a:r>
          </a:p>
          <a:p>
            <a:pPr algn="l"/>
            <a:endParaRPr lang="en-US" sz="2400" dirty="0">
              <a:latin typeface="Aptos Narrow" panose="020B0004020202020204" pitchFamily="34" charset="0"/>
            </a:endParaRPr>
          </a:p>
          <a:p>
            <a:pPr algn="l"/>
            <a:r>
              <a:rPr lang="en-US" sz="2400" b="0" i="0" dirty="0">
                <a:effectLst/>
                <a:latin typeface="Aptos Narrow" panose="020B0004020202020204" pitchFamily="34" charset="0"/>
              </a:rPr>
              <a:t>API Fetching:  The fetch API provides a JavaScript interface  for accessing and manipulating parts of the protocol , such as requests and responses. It also provides a global fetch ( ) method that provides an easy , logical way to fetch resources </a:t>
            </a:r>
            <a:r>
              <a:rPr lang="en-IN" sz="2400" b="0" i="0" dirty="0">
                <a:solidFill>
                  <a:srgbClr val="FFFFFF"/>
                </a:solidFill>
                <a:effectLst/>
                <a:latin typeface="Aptos Narrow" panose="020B0004020202020204" pitchFamily="34" charset="0"/>
              </a:rPr>
              <a:t>asynchronously across the network.</a:t>
            </a:r>
          </a:p>
          <a:p>
            <a:pPr algn="l"/>
            <a:endParaRPr lang="en-IN" sz="2000" dirty="0">
              <a:solidFill>
                <a:srgbClr val="FFFFFF"/>
              </a:solidFill>
              <a:latin typeface="Inter"/>
            </a:endParaRPr>
          </a:p>
          <a:p>
            <a:pPr algn="l"/>
            <a:endParaRPr lang="en-IN" sz="2000" dirty="0">
              <a:solidFill>
                <a:srgbClr val="FFFFFF"/>
              </a:solidFill>
              <a:latin typeface="Inter"/>
            </a:endParaRPr>
          </a:p>
        </p:txBody>
      </p:sp>
    </p:spTree>
    <p:extLst>
      <p:ext uri="{BB962C8B-B14F-4D97-AF65-F5344CB8AC3E}">
        <p14:creationId xmlns:p14="http://schemas.microsoft.com/office/powerpoint/2010/main" val="3842416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D0789D-2E5B-EA44-B1DA-A698D4B7C19C}"/>
              </a:ext>
            </a:extLst>
          </p:cNvPr>
          <p:cNvSpPr txBox="1"/>
          <p:nvPr/>
        </p:nvSpPr>
        <p:spPr>
          <a:xfrm>
            <a:off x="0" y="355600"/>
            <a:ext cx="12192000" cy="4154984"/>
          </a:xfrm>
          <a:prstGeom prst="rect">
            <a:avLst/>
          </a:prstGeom>
          <a:noFill/>
        </p:spPr>
        <p:txBody>
          <a:bodyPr wrap="square" rtlCol="0">
            <a:spAutoFit/>
          </a:bodyPr>
          <a:lstStyle/>
          <a:p>
            <a:r>
              <a:rPr lang="en-IN" sz="2400" b="1" dirty="0">
                <a:latin typeface="Aptos Narrow" panose="020B0004020202020204" pitchFamily="34" charset="0"/>
              </a:rPr>
              <a:t>TEAM MEMERS:</a:t>
            </a:r>
          </a:p>
          <a:p>
            <a:endParaRPr lang="en-IN" sz="2400" dirty="0">
              <a:latin typeface="Aptos Narrow" panose="020B0004020202020204" pitchFamily="34" charset="0"/>
            </a:endParaRPr>
          </a:p>
          <a:p>
            <a:r>
              <a:rPr lang="en-IN" sz="2400" dirty="0">
                <a:latin typeface="Aptos Narrow" panose="020B0004020202020204" pitchFamily="34" charset="0"/>
              </a:rPr>
              <a:t>Name:                             Roll No</a:t>
            </a:r>
            <a:r>
              <a:rPr lang="en-IN" sz="2400">
                <a:latin typeface="Aptos Narrow" panose="020B0004020202020204" pitchFamily="34" charset="0"/>
              </a:rPr>
              <a:t>:                            </a:t>
            </a:r>
            <a:endParaRPr lang="en-IN" sz="2400" dirty="0">
              <a:latin typeface="Aptos Narrow" panose="020B0004020202020204" pitchFamily="34" charset="0"/>
            </a:endParaRPr>
          </a:p>
          <a:p>
            <a:endParaRPr lang="en-IN" sz="2400" dirty="0">
              <a:latin typeface="Aptos Narrow" panose="020B0004020202020204" pitchFamily="34" charset="0"/>
            </a:endParaRPr>
          </a:p>
          <a:p>
            <a:r>
              <a:rPr lang="en-IN" sz="2400" dirty="0">
                <a:latin typeface="Aptos Narrow" panose="020B0004020202020204" pitchFamily="34" charset="0"/>
              </a:rPr>
              <a:t>Gursimran Kaur            2210990350   </a:t>
            </a:r>
          </a:p>
          <a:p>
            <a:endParaRPr lang="en-IN" sz="2400" dirty="0">
              <a:latin typeface="Aptos Narrow" panose="020B0004020202020204" pitchFamily="34" charset="0"/>
            </a:endParaRPr>
          </a:p>
          <a:p>
            <a:r>
              <a:rPr lang="en-IN" sz="2400" dirty="0">
                <a:latin typeface="Aptos Narrow" panose="020B0004020202020204" pitchFamily="34" charset="0"/>
              </a:rPr>
              <a:t>Kunisha Dhir                  2210990528                                     </a:t>
            </a:r>
          </a:p>
          <a:p>
            <a:endParaRPr lang="en-IN" sz="2400" dirty="0">
              <a:latin typeface="Aptos Narrow" panose="020B0004020202020204" pitchFamily="34" charset="0"/>
            </a:endParaRPr>
          </a:p>
          <a:p>
            <a:r>
              <a:rPr lang="en-IN" sz="2400" dirty="0" err="1">
                <a:latin typeface="Aptos Narrow" panose="020B0004020202020204" pitchFamily="34" charset="0"/>
              </a:rPr>
              <a:t>Pinak</a:t>
            </a:r>
            <a:r>
              <a:rPr lang="en-IN" sz="2400" dirty="0">
                <a:latin typeface="Aptos Narrow" panose="020B0004020202020204" pitchFamily="34" charset="0"/>
              </a:rPr>
              <a:t> Dhir                       2210990650                                           </a:t>
            </a:r>
          </a:p>
          <a:p>
            <a:endParaRPr lang="en-IN" sz="2400" dirty="0">
              <a:latin typeface="Aptos Narrow" panose="020B0004020202020204" pitchFamily="34" charset="0"/>
            </a:endParaRPr>
          </a:p>
          <a:p>
            <a:r>
              <a:rPr lang="en-IN" sz="2400" dirty="0">
                <a:latin typeface="Aptos Narrow" panose="020B0004020202020204" pitchFamily="34" charset="0"/>
              </a:rPr>
              <a:t>Pranav Gupta               2210990664</a:t>
            </a:r>
          </a:p>
        </p:txBody>
      </p:sp>
    </p:spTree>
    <p:extLst>
      <p:ext uri="{BB962C8B-B14F-4D97-AF65-F5344CB8AC3E}">
        <p14:creationId xmlns:p14="http://schemas.microsoft.com/office/powerpoint/2010/main" val="1021468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A7B898-71D6-94FD-FBBB-7F5B2C1334CB}"/>
              </a:ext>
            </a:extLst>
          </p:cNvPr>
          <p:cNvSpPr txBox="1"/>
          <p:nvPr/>
        </p:nvSpPr>
        <p:spPr>
          <a:xfrm>
            <a:off x="0" y="0"/>
            <a:ext cx="12192000" cy="6555641"/>
          </a:xfrm>
          <a:prstGeom prst="rect">
            <a:avLst/>
          </a:prstGeom>
          <a:noFill/>
        </p:spPr>
        <p:txBody>
          <a:bodyPr wrap="square" rtlCol="0">
            <a:spAutoFit/>
          </a:bodyPr>
          <a:lstStyle/>
          <a:p>
            <a:r>
              <a:rPr lang="en-IN" sz="4800" b="1" dirty="0">
                <a:latin typeface="Aptos Narrow" panose="020B0004020202020204" pitchFamily="34" charset="0"/>
              </a:rPr>
              <a:t>OBJECTIVES:</a:t>
            </a:r>
          </a:p>
          <a:p>
            <a:endParaRPr lang="en-IN" dirty="0">
              <a:latin typeface="Aptos Narrow" panose="020B0004020202020204" pitchFamily="34" charset="0"/>
            </a:endParaRPr>
          </a:p>
          <a:p>
            <a:pPr algn="l"/>
            <a:r>
              <a:rPr lang="en-US" sz="2400" b="0" i="0" dirty="0">
                <a:solidFill>
                  <a:srgbClr val="ECECEC"/>
                </a:solidFill>
                <a:effectLst/>
                <a:latin typeface="Aptos Narrow" panose="020B0004020202020204" pitchFamily="34" charset="0"/>
              </a:rPr>
              <a:t>The objective of our e-commerce project is to develop a user-friendly online platform that enables customers to conveniently browse, select, and purchase products or services. By leveraging HTML, CSS, and JavaScript technologies, our goal is to create an intuitive and visually appealing website that enhances the overall shopping experience for users.</a:t>
            </a:r>
          </a:p>
          <a:p>
            <a:pPr algn="l"/>
            <a:r>
              <a:rPr lang="en-US" sz="2400" b="0" i="0" dirty="0">
                <a:solidFill>
                  <a:srgbClr val="ECECEC"/>
                </a:solidFill>
                <a:effectLst/>
                <a:latin typeface="Aptos Narrow" panose="020B0004020202020204" pitchFamily="34" charset="0"/>
              </a:rPr>
              <a:t>Specifically, our objectives include:</a:t>
            </a:r>
          </a:p>
          <a:p>
            <a:pPr algn="l">
              <a:buFont typeface="+mj-lt"/>
              <a:buAutoNum type="arabicPeriod"/>
            </a:pPr>
            <a:endParaRPr lang="en-US" sz="2400" b="1" i="0" dirty="0">
              <a:solidFill>
                <a:srgbClr val="ECECEC"/>
              </a:solidFill>
              <a:effectLst/>
              <a:latin typeface="Aptos Narrow" panose="020B0004020202020204" pitchFamily="34" charset="0"/>
            </a:endParaRPr>
          </a:p>
          <a:p>
            <a:pPr algn="l">
              <a:buFont typeface="+mj-lt"/>
              <a:buAutoNum type="arabicPeriod"/>
            </a:pPr>
            <a:r>
              <a:rPr lang="en-US" sz="2400" b="1" i="0" dirty="0">
                <a:solidFill>
                  <a:srgbClr val="ECECEC"/>
                </a:solidFill>
                <a:effectLst/>
                <a:latin typeface="Aptos Narrow" panose="020B0004020202020204" pitchFamily="34" charset="0"/>
              </a:rPr>
              <a:t>User-Friendly Interface:</a:t>
            </a:r>
            <a:r>
              <a:rPr lang="en-US" sz="2400" b="0" i="0" dirty="0">
                <a:solidFill>
                  <a:srgbClr val="ECECEC"/>
                </a:solidFill>
                <a:effectLst/>
                <a:latin typeface="Aptos Narrow" panose="020B0004020202020204" pitchFamily="34" charset="0"/>
              </a:rPr>
              <a:t> Designing a responsive and intuitive user interface that ensures easy navigation and seamless interaction for visitors across various devices.</a:t>
            </a:r>
          </a:p>
          <a:p>
            <a:pPr algn="l">
              <a:buFont typeface="+mj-lt"/>
              <a:buAutoNum type="arabicPeriod"/>
            </a:pPr>
            <a:endParaRPr lang="en-US" sz="2400" b="1" i="0" dirty="0">
              <a:solidFill>
                <a:srgbClr val="ECECEC"/>
              </a:solidFill>
              <a:effectLst/>
              <a:latin typeface="Aptos Narrow" panose="020B0004020202020204" pitchFamily="34" charset="0"/>
            </a:endParaRPr>
          </a:p>
          <a:p>
            <a:pPr algn="l">
              <a:buFont typeface="+mj-lt"/>
              <a:buAutoNum type="arabicPeriod"/>
            </a:pPr>
            <a:r>
              <a:rPr lang="en-US" sz="2400" b="1" i="0" dirty="0">
                <a:solidFill>
                  <a:srgbClr val="ECECEC"/>
                </a:solidFill>
                <a:effectLst/>
                <a:latin typeface="Aptos Narrow" panose="020B0004020202020204" pitchFamily="34" charset="0"/>
              </a:rPr>
              <a:t>Shopping Cart Functionality:</a:t>
            </a:r>
            <a:r>
              <a:rPr lang="en-US" sz="2400" b="0" i="0" dirty="0">
                <a:solidFill>
                  <a:srgbClr val="ECECEC"/>
                </a:solidFill>
                <a:effectLst/>
                <a:latin typeface="Aptos Narrow" panose="020B0004020202020204" pitchFamily="34" charset="0"/>
              </a:rPr>
              <a:t> Developing a functional shopping cart system that allows users to add/remove items, view order summaries, and proceed to secure checkout seamlessly.</a:t>
            </a:r>
          </a:p>
          <a:p>
            <a:pPr algn="l">
              <a:buFont typeface="+mj-lt"/>
              <a:buAutoNum type="arabicPeriod"/>
            </a:pPr>
            <a:endParaRPr lang="en-US" sz="2400" b="1" i="0" dirty="0">
              <a:solidFill>
                <a:srgbClr val="ECECEC"/>
              </a:solidFill>
              <a:effectLst/>
              <a:latin typeface="Aptos Narrow" panose="020B0004020202020204" pitchFamily="34" charset="0"/>
            </a:endParaRPr>
          </a:p>
          <a:p>
            <a:pPr algn="l">
              <a:buFont typeface="+mj-lt"/>
              <a:buAutoNum type="arabicPeriod"/>
            </a:pPr>
            <a:r>
              <a:rPr lang="en-US" sz="2400" b="1" i="0" dirty="0">
                <a:solidFill>
                  <a:srgbClr val="ECECEC"/>
                </a:solidFill>
                <a:effectLst/>
                <a:latin typeface="Aptos Narrow" panose="020B0004020202020204" pitchFamily="34" charset="0"/>
              </a:rPr>
              <a:t>Secure Payment Processing:</a:t>
            </a:r>
            <a:r>
              <a:rPr lang="en-US" sz="2400" b="0" i="0" dirty="0">
                <a:solidFill>
                  <a:srgbClr val="ECECEC"/>
                </a:solidFill>
                <a:effectLst/>
                <a:latin typeface="Aptos Narrow" panose="020B0004020202020204" pitchFamily="34" charset="0"/>
              </a:rPr>
              <a:t> Integrating secure payment gateways to facilitate safe and reliable transactions, ensuring customer trust and confidence in the purchasing process.</a:t>
            </a:r>
          </a:p>
          <a:p>
            <a:endParaRPr lang="en-IN" dirty="0"/>
          </a:p>
        </p:txBody>
      </p:sp>
    </p:spTree>
    <p:extLst>
      <p:ext uri="{BB962C8B-B14F-4D97-AF65-F5344CB8AC3E}">
        <p14:creationId xmlns:p14="http://schemas.microsoft.com/office/powerpoint/2010/main" val="1023319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1A5666-FC74-9EB4-35CA-4F2EE76822EC}"/>
              </a:ext>
            </a:extLst>
          </p:cNvPr>
          <p:cNvSpPr txBox="1"/>
          <p:nvPr/>
        </p:nvSpPr>
        <p:spPr>
          <a:xfrm>
            <a:off x="0" y="0"/>
            <a:ext cx="12192000" cy="6555641"/>
          </a:xfrm>
          <a:prstGeom prst="rect">
            <a:avLst/>
          </a:prstGeom>
          <a:noFill/>
        </p:spPr>
        <p:txBody>
          <a:bodyPr wrap="square">
            <a:spAutoFit/>
          </a:bodyPr>
          <a:lstStyle/>
          <a:p>
            <a:pPr algn="l"/>
            <a:endParaRPr lang="en-US" sz="2800" b="1" i="0" dirty="0">
              <a:solidFill>
                <a:srgbClr val="ECECEC"/>
              </a:solidFill>
              <a:effectLst/>
              <a:latin typeface="Söhne"/>
            </a:endParaRPr>
          </a:p>
          <a:p>
            <a:pPr algn="l"/>
            <a:r>
              <a:rPr lang="en-US" sz="2800" b="1" i="0" dirty="0">
                <a:solidFill>
                  <a:srgbClr val="ECECEC"/>
                </a:solidFill>
                <a:effectLst/>
                <a:latin typeface="Aptos Narrow" panose="020B0004020202020204" pitchFamily="34" charset="0"/>
              </a:rPr>
              <a:t>4.Order Management:</a:t>
            </a:r>
            <a:r>
              <a:rPr lang="en-US" sz="2800" b="0" i="0" dirty="0">
                <a:solidFill>
                  <a:srgbClr val="ECECEC"/>
                </a:solidFill>
                <a:effectLst/>
                <a:latin typeface="Aptos Narrow" panose="020B0004020202020204" pitchFamily="34" charset="0"/>
              </a:rPr>
              <a:t> Implementing an efficient order management system to track orders, update order statuses, and provide customers with real-time order updates and notifications.</a:t>
            </a:r>
          </a:p>
          <a:p>
            <a:pPr algn="l"/>
            <a:r>
              <a:rPr lang="en-US" sz="2800" b="1" i="0" dirty="0">
                <a:solidFill>
                  <a:srgbClr val="ECECEC"/>
                </a:solidFill>
                <a:effectLst/>
                <a:latin typeface="Aptos Narrow" panose="020B0004020202020204" pitchFamily="34" charset="0"/>
              </a:rPr>
              <a:t>5.Responsive Design:</a:t>
            </a:r>
            <a:r>
              <a:rPr lang="en-US" sz="2800" b="0" i="0" dirty="0">
                <a:solidFill>
                  <a:srgbClr val="ECECEC"/>
                </a:solidFill>
                <a:effectLst/>
                <a:latin typeface="Aptos Narrow" panose="020B0004020202020204" pitchFamily="34" charset="0"/>
              </a:rPr>
              <a:t> Ensuring that the website is optimized for various screen sizes and devices, providing a consistent and enjoyable user experience regardless of the device being used.</a:t>
            </a:r>
          </a:p>
          <a:p>
            <a:pPr algn="l"/>
            <a:r>
              <a:rPr lang="en-US" sz="2800" b="1" i="0" dirty="0">
                <a:solidFill>
                  <a:srgbClr val="ECECEC"/>
                </a:solidFill>
                <a:effectLst/>
                <a:latin typeface="Aptos Narrow" panose="020B0004020202020204" pitchFamily="34" charset="0"/>
              </a:rPr>
              <a:t>6.Scalability:</a:t>
            </a:r>
            <a:r>
              <a:rPr lang="en-US" sz="2800" b="0" i="0" dirty="0">
                <a:solidFill>
                  <a:srgbClr val="ECECEC"/>
                </a:solidFill>
                <a:effectLst/>
                <a:latin typeface="Aptos Narrow" panose="020B0004020202020204" pitchFamily="34" charset="0"/>
              </a:rPr>
              <a:t> Building a scalable architecture that can accommodate growth in both product offerings and user traffic, ensuring the website remains robust and reliable as the business expands.</a:t>
            </a:r>
          </a:p>
          <a:p>
            <a:pPr algn="l">
              <a:buFont typeface="+mj-lt"/>
              <a:buAutoNum type="arabicPeriod"/>
            </a:pPr>
            <a:endParaRPr lang="en-US" sz="2800" dirty="0">
              <a:solidFill>
                <a:srgbClr val="ECECEC"/>
              </a:solidFill>
              <a:latin typeface="Aptos Narrow" panose="020B0004020202020204" pitchFamily="34" charset="0"/>
            </a:endParaRPr>
          </a:p>
          <a:p>
            <a:pPr algn="l"/>
            <a:endParaRPr lang="en-US" sz="2800" b="0" i="0" dirty="0">
              <a:solidFill>
                <a:srgbClr val="ECECEC"/>
              </a:solidFill>
              <a:effectLst/>
              <a:latin typeface="Aptos Narrow" panose="020B0004020202020204" pitchFamily="34" charset="0"/>
            </a:endParaRPr>
          </a:p>
          <a:p>
            <a:pPr algn="l"/>
            <a:r>
              <a:rPr lang="en-US" sz="2800" b="0" i="0" dirty="0">
                <a:solidFill>
                  <a:srgbClr val="ECECEC"/>
                </a:solidFill>
                <a:effectLst/>
                <a:latin typeface="Aptos Narrow" panose="020B0004020202020204" pitchFamily="34" charset="0"/>
              </a:rPr>
              <a:t>By accomplishing these objectives, we aim to create a compelling e-commerce platform that not only meets but exceeds the expectations of our customers, ultimately driving sales and fostering long-term customer relationships.</a:t>
            </a:r>
          </a:p>
        </p:txBody>
      </p:sp>
    </p:spTree>
    <p:extLst>
      <p:ext uri="{BB962C8B-B14F-4D97-AF65-F5344CB8AC3E}">
        <p14:creationId xmlns:p14="http://schemas.microsoft.com/office/powerpoint/2010/main" val="3291604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A2BC27-D4DE-96A3-FE2A-827AF1A270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1000" y="1381760"/>
            <a:ext cx="8890000" cy="5476240"/>
          </a:xfrm>
          <a:prstGeom prst="rect">
            <a:avLst/>
          </a:prstGeom>
        </p:spPr>
      </p:pic>
      <p:sp>
        <p:nvSpPr>
          <p:cNvPr id="4" name="TextBox 3">
            <a:extLst>
              <a:ext uri="{FF2B5EF4-FFF2-40B4-BE49-F238E27FC236}">
                <a16:creationId xmlns:a16="http://schemas.microsoft.com/office/drawing/2014/main" id="{F29A11EA-F6F6-5EB5-B5ED-DB700587FF1F}"/>
              </a:ext>
            </a:extLst>
          </p:cNvPr>
          <p:cNvSpPr txBox="1"/>
          <p:nvPr/>
        </p:nvSpPr>
        <p:spPr>
          <a:xfrm>
            <a:off x="0" y="0"/>
            <a:ext cx="12192000" cy="1107996"/>
          </a:xfrm>
          <a:prstGeom prst="rect">
            <a:avLst/>
          </a:prstGeom>
          <a:noFill/>
        </p:spPr>
        <p:txBody>
          <a:bodyPr wrap="square" rtlCol="0">
            <a:spAutoFit/>
          </a:bodyPr>
          <a:lstStyle/>
          <a:p>
            <a:r>
              <a:rPr lang="en-IN" sz="6600" b="1" dirty="0">
                <a:latin typeface="Aptos Narrow" panose="020B0004020202020204" pitchFamily="34" charset="0"/>
              </a:rPr>
              <a:t>Results:</a:t>
            </a:r>
          </a:p>
        </p:txBody>
      </p:sp>
    </p:spTree>
    <p:extLst>
      <p:ext uri="{BB962C8B-B14F-4D97-AF65-F5344CB8AC3E}">
        <p14:creationId xmlns:p14="http://schemas.microsoft.com/office/powerpoint/2010/main" val="28700620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60AF13-74A6-E125-EECA-852C8BAE96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8640"/>
            <a:ext cx="6299200" cy="6309360"/>
          </a:xfrm>
          <a:prstGeom prst="rect">
            <a:avLst/>
          </a:prstGeom>
        </p:spPr>
      </p:pic>
      <p:pic>
        <p:nvPicPr>
          <p:cNvPr id="5" name="Picture 4">
            <a:extLst>
              <a:ext uri="{FF2B5EF4-FFF2-40B4-BE49-F238E27FC236}">
                <a16:creationId xmlns:a16="http://schemas.microsoft.com/office/drawing/2014/main" id="{2C43C9BB-D71F-AC22-F5F1-4455C06EDD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6560" y="640080"/>
            <a:ext cx="5425440" cy="6146800"/>
          </a:xfrm>
          <a:prstGeom prst="rect">
            <a:avLst/>
          </a:prstGeom>
        </p:spPr>
      </p:pic>
    </p:spTree>
    <p:extLst>
      <p:ext uri="{BB962C8B-B14F-4D97-AF65-F5344CB8AC3E}">
        <p14:creationId xmlns:p14="http://schemas.microsoft.com/office/powerpoint/2010/main" val="81408510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127</TotalTime>
  <Words>787</Words>
  <Application>Microsoft Office PowerPoint</Application>
  <PresentationFormat>Widescreen</PresentationFormat>
  <Paragraphs>48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 Narrow</vt:lpstr>
      <vt:lpstr>Arial</vt:lpstr>
      <vt:lpstr>Century Gothic</vt:lpstr>
      <vt:lpstr>Inter</vt:lpstr>
      <vt:lpstr>Söhne</vt:lpstr>
      <vt:lpstr>Vapor Trail</vt:lpstr>
      <vt:lpstr>E-Commerce website  where convenience meets choice,  and shopping becomes an experience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 website  where convenience meets choice, and shopping becomes an experience</dc:title>
  <dc:creator>Kunisha Dhir</dc:creator>
  <cp:lastModifiedBy>Gursimran Kaur</cp:lastModifiedBy>
  <cp:revision>2</cp:revision>
  <dcterms:created xsi:type="dcterms:W3CDTF">2024-03-12T15:26:32Z</dcterms:created>
  <dcterms:modified xsi:type="dcterms:W3CDTF">2024-03-19T21:57:58Z</dcterms:modified>
</cp:coreProperties>
</file>

<file path=docProps/thumbnail.jpeg>
</file>